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72" r:id="rId3"/>
    <p:sldId id="289" r:id="rId4"/>
    <p:sldId id="279" r:id="rId5"/>
    <p:sldId id="280" r:id="rId6"/>
    <p:sldId id="273" r:id="rId7"/>
    <p:sldId id="274" r:id="rId8"/>
    <p:sldId id="275" r:id="rId9"/>
    <p:sldId id="285" r:id="rId10"/>
    <p:sldId id="286" r:id="rId11"/>
    <p:sldId id="287" r:id="rId12"/>
    <p:sldId id="288" r:id="rId13"/>
    <p:sldId id="277" r:id="rId14"/>
    <p:sldId id="290" r:id="rId15"/>
    <p:sldId id="276" r:id="rId16"/>
    <p:sldId id="291" r:id="rId17"/>
    <p:sldId id="278" r:id="rId18"/>
  </p:sldIdLst>
  <p:sldSz cx="9144000" cy="6858000" type="letter"/>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771" autoAdjust="0"/>
  </p:normalViewPr>
  <p:slideViewPr>
    <p:cSldViewPr snapToGrid="0">
      <p:cViewPr varScale="1">
        <p:scale>
          <a:sx n="102" d="100"/>
          <a:sy n="102" d="100"/>
        </p:scale>
        <p:origin x="1920" y="108"/>
      </p:cViewPr>
      <p:guideLst>
        <p:guide orient="horz" pos="2160"/>
        <p:guide pos="2880"/>
      </p:guideLst>
    </p:cSldViewPr>
  </p:slideViewPr>
  <p:notesTextViewPr>
    <p:cViewPr>
      <p:scale>
        <a:sx n="1" d="1"/>
        <a:sy n="1" d="1"/>
      </p:scale>
      <p:origin x="0" y="0"/>
    </p:cViewPr>
  </p:notesTextViewPr>
  <p:notesViewPr>
    <p:cSldViewPr snapToGrid="0">
      <p:cViewPr varScale="1">
        <p:scale>
          <a:sx n="86" d="100"/>
          <a:sy n="86" d="100"/>
        </p:scale>
        <p:origin x="-3786" y="-90"/>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6E96EBD7-95CD-4365-ACD9-1B93B07E2939}" type="datetimeFigureOut">
              <a:rPr lang="en-US" smtClean="0"/>
              <a:t>7/10/2024</a:t>
            </a:fld>
            <a:endParaRPr lang="en-US" dirty="0"/>
          </a:p>
        </p:txBody>
      </p:sp>
      <p:sp>
        <p:nvSpPr>
          <p:cNvPr id="4" name="Footer Placeholder 3"/>
          <p:cNvSpPr>
            <a:spLocks noGrp="1"/>
          </p:cNvSpPr>
          <p:nvPr>
            <p:ph type="ftr" sz="quarter" idx="2"/>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440" tIns="45720" rIns="91440" bIns="45720" rtlCol="0" anchor="b"/>
          <a:lstStyle>
            <a:lvl1pPr algn="r">
              <a:defRPr sz="1200"/>
            </a:lvl1pPr>
          </a:lstStyle>
          <a:p>
            <a:fld id="{6FEA1669-1326-453A-B8A6-3CF41F476566}" type="slidenum">
              <a:rPr lang="en-US" smtClean="0"/>
              <a:t>‹#›</a:t>
            </a:fld>
            <a:endParaRPr lang="en-US" dirty="0"/>
          </a:p>
        </p:txBody>
      </p:sp>
    </p:spTree>
    <p:extLst>
      <p:ext uri="{BB962C8B-B14F-4D97-AF65-F5344CB8AC3E}">
        <p14:creationId xmlns:p14="http://schemas.microsoft.com/office/powerpoint/2010/main" val="2524107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DD766C4F-D866-44A0-B236-B8C5FD4168A0}" type="datetimeFigureOut">
              <a:rPr lang="en-US" smtClean="0"/>
              <a:t>7/10/2024</a:t>
            </a:fld>
            <a:endParaRPr lang="en-US" dirty="0"/>
          </a:p>
        </p:txBody>
      </p:sp>
      <p:sp>
        <p:nvSpPr>
          <p:cNvPr id="4" name="Slide Image Placeholder 3"/>
          <p:cNvSpPr>
            <a:spLocks noGrp="1" noRot="1" noChangeAspect="1"/>
          </p:cNvSpPr>
          <p:nvPr>
            <p:ph type="sldImg" idx="2"/>
          </p:nvPr>
        </p:nvSpPr>
        <p:spPr>
          <a:xfrm>
            <a:off x="1431925" y="1169988"/>
            <a:ext cx="4213225" cy="31607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BE15AD8E-A572-4116-8E81-9944DC1F8EFC}" type="slidenum">
              <a:rPr lang="en-US" smtClean="0"/>
              <a:t>‹#›</a:t>
            </a:fld>
            <a:endParaRPr lang="en-US" dirty="0"/>
          </a:p>
        </p:txBody>
      </p:sp>
    </p:spTree>
    <p:extLst>
      <p:ext uri="{BB962C8B-B14F-4D97-AF65-F5344CB8AC3E}">
        <p14:creationId xmlns:p14="http://schemas.microsoft.com/office/powerpoint/2010/main" val="3093080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15AD8E-A572-4116-8E81-9944DC1F8EFC}" type="slidenum">
              <a:rPr lang="en-US" smtClean="0"/>
              <a:t>9</a:t>
            </a:fld>
            <a:endParaRPr lang="en-US" dirty="0"/>
          </a:p>
        </p:txBody>
      </p:sp>
    </p:spTree>
    <p:extLst>
      <p:ext uri="{BB962C8B-B14F-4D97-AF65-F5344CB8AC3E}">
        <p14:creationId xmlns:p14="http://schemas.microsoft.com/office/powerpoint/2010/main" val="8275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15AD8E-A572-4116-8E81-9944DC1F8EFC}" type="slidenum">
              <a:rPr lang="en-US" smtClean="0"/>
              <a:t>12</a:t>
            </a:fld>
            <a:endParaRPr lang="en-US" dirty="0"/>
          </a:p>
        </p:txBody>
      </p:sp>
    </p:spTree>
    <p:extLst>
      <p:ext uri="{BB962C8B-B14F-4D97-AF65-F5344CB8AC3E}">
        <p14:creationId xmlns:p14="http://schemas.microsoft.com/office/powerpoint/2010/main" val="1513687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15AD8E-A572-4116-8E81-9944DC1F8EFC}" type="slidenum">
              <a:rPr lang="en-US" smtClean="0"/>
              <a:t>15</a:t>
            </a:fld>
            <a:endParaRPr lang="en-US" dirty="0"/>
          </a:p>
        </p:txBody>
      </p:sp>
    </p:spTree>
    <p:extLst>
      <p:ext uri="{BB962C8B-B14F-4D97-AF65-F5344CB8AC3E}">
        <p14:creationId xmlns:p14="http://schemas.microsoft.com/office/powerpoint/2010/main" val="124029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15AD8E-A572-4116-8E81-9944DC1F8EFC}" type="slidenum">
              <a:rPr lang="en-US" smtClean="0"/>
              <a:t>16</a:t>
            </a:fld>
            <a:endParaRPr lang="en-US" dirty="0"/>
          </a:p>
        </p:txBody>
      </p:sp>
    </p:spTree>
    <p:extLst>
      <p:ext uri="{BB962C8B-B14F-4D97-AF65-F5344CB8AC3E}">
        <p14:creationId xmlns:p14="http://schemas.microsoft.com/office/powerpoint/2010/main" val="3604085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15AD8E-A572-4116-8E81-9944DC1F8EFC}" type="slidenum">
              <a:rPr lang="en-US" smtClean="0"/>
              <a:t>17</a:t>
            </a:fld>
            <a:endParaRPr lang="en-US" dirty="0"/>
          </a:p>
        </p:txBody>
      </p:sp>
    </p:spTree>
    <p:extLst>
      <p:ext uri="{BB962C8B-B14F-4D97-AF65-F5344CB8AC3E}">
        <p14:creationId xmlns:p14="http://schemas.microsoft.com/office/powerpoint/2010/main" val="90467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718B0A4-6E36-44EA-8589-552B43663D30}" type="datetimeFigureOut">
              <a:rPr lang="en-US" smtClean="0"/>
              <a:t>7/10/2024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91BD1CC-580E-4A16-ADB9-1F5932A65249}" type="slidenum">
              <a:rPr lang="en-US" smtClean="0"/>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18B0A4-6E36-44EA-8589-552B43663D30}" type="datetimeFigureOut">
              <a:rPr lang="en-US" smtClean="0"/>
              <a:t>7/10/2024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1BD1CC-580E-4A16-ADB9-1F5932A6524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18B0A4-6E36-44EA-8589-552B43663D30}" type="datetimeFigureOut">
              <a:rPr lang="en-US" smtClean="0"/>
              <a:t>7/10/2024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1BD1CC-580E-4A16-ADB9-1F5932A65249}"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6129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2CF336C-A7AD-4F8D-A8E4-6AAD397789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88284" y="6095121"/>
            <a:ext cx="753846" cy="494711"/>
          </a:xfrm>
          <a:prstGeom prst="rect">
            <a:avLst/>
          </a:prstGeom>
        </p:spPr>
      </p:pic>
      <p:pic>
        <p:nvPicPr>
          <p:cNvPr id="5" name="Picture 4" descr="A red and blue logo&#10;&#10;Description automatically generated">
            <a:extLst>
              <a:ext uri="{FF2B5EF4-FFF2-40B4-BE49-F238E27FC236}">
                <a16:creationId xmlns:a16="http://schemas.microsoft.com/office/drawing/2014/main" id="{AE76FF08-F772-63F5-1E96-D9640BD9EC0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88284" y="175804"/>
            <a:ext cx="840588" cy="359968"/>
          </a:xfrm>
          <a:prstGeom prst="rect">
            <a:avLst/>
          </a:prstGeom>
        </p:spPr>
      </p:pic>
    </p:spTree>
    <p:extLst>
      <p:ext uri="{BB962C8B-B14F-4D97-AF65-F5344CB8AC3E}">
        <p14:creationId xmlns:p14="http://schemas.microsoft.com/office/powerpoint/2010/main" val="246612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718B0A4-6E36-44EA-8589-552B43663D30}" type="datetimeFigureOut">
              <a:rPr lang="en-US" smtClean="0"/>
              <a:t>7/10/2024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1BD1CC-580E-4A16-ADB9-1F5932A65249}"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718B0A4-6E36-44EA-8589-552B43663D30}" type="datetimeFigureOut">
              <a:rPr lang="en-US" smtClean="0"/>
              <a:t>7/10/2024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E91BD1CC-580E-4A16-ADB9-1F5932A6524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718B0A4-6E36-44EA-8589-552B43663D30}" type="datetimeFigureOut">
              <a:rPr lang="en-US" smtClean="0"/>
              <a:t>7/10/2024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1BD1CC-580E-4A16-ADB9-1F5932A65249}"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718B0A4-6E36-44EA-8589-552B43663D30}" type="datetimeFigureOut">
              <a:rPr lang="en-US" smtClean="0"/>
              <a:t>7/10/2024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1BD1CC-580E-4A16-ADB9-1F5932A65249}"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718B0A4-6E36-44EA-8589-552B43663D30}" type="datetimeFigureOut">
              <a:rPr lang="en-US" smtClean="0"/>
              <a:t>7/10/2024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1BD1CC-580E-4A16-ADB9-1F5932A6524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8B0A4-6E36-44EA-8589-552B43663D30}" type="datetimeFigureOut">
              <a:rPr lang="en-US" smtClean="0"/>
              <a:t>7/10/2024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1BD1CC-580E-4A16-ADB9-1F5932A6524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718B0A4-6E36-44EA-8589-552B43663D30}" type="datetimeFigureOut">
              <a:rPr lang="en-US" smtClean="0"/>
              <a:t>7/10/2024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1BD1CC-580E-4A16-ADB9-1F5932A65249}"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718B0A4-6E36-44EA-8589-552B43663D30}" type="datetimeFigureOut">
              <a:rPr lang="en-US" smtClean="0"/>
              <a:t>7/10/2024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E91BD1CC-580E-4A16-ADB9-1F5932A65249}"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718B0A4-6E36-44EA-8589-552B43663D30}" type="datetimeFigureOut">
              <a:rPr lang="en-US" smtClean="0"/>
              <a:t>7/10/2024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91BD1CC-580E-4A16-ADB9-1F5932A6524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txdot.txdotcms.co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hyperlink" Target="https://flygrk.com/business/dbe-acdbe-opportuniti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mailto:Apalmieri@killeentexas.gov"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txdot.txdotcms.com/"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4305" y="336041"/>
            <a:ext cx="4570189" cy="3416320"/>
          </a:xfrm>
          <a:prstGeom prst="rect">
            <a:avLst/>
          </a:prstGeom>
          <a:noFill/>
        </p:spPr>
        <p:txBody>
          <a:bodyPr wrap="square" lIns="91440" tIns="45720" rIns="91440" bIns="45720">
            <a:spAutoFit/>
          </a:bodyPr>
          <a:lstStyle/>
          <a:p>
            <a:pPr algn="ctr"/>
            <a:r>
              <a:rPr lang="en-US" sz="3200" b="1" cap="none" spc="0" dirty="0">
                <a:ln w="10541" cmpd="sng">
                  <a:solidFill>
                    <a:schemeClr val="accent1">
                      <a:shade val="88000"/>
                      <a:satMod val="110000"/>
                    </a:schemeClr>
                  </a:solidFill>
                  <a:prstDash val="solid"/>
                </a:ln>
                <a:solidFill>
                  <a:srgbClr val="002060"/>
                </a:solidFill>
                <a:effectLst/>
                <a:latin typeface="Cooper Black" panose="0208090404030B020404" pitchFamily="18" charset="0"/>
              </a:rPr>
              <a:t>Killeen Regional Airport </a:t>
            </a:r>
          </a:p>
          <a:p>
            <a:pPr algn="ctr"/>
            <a:r>
              <a:rPr lang="en-US" sz="3200" b="1" dirty="0">
                <a:ln w="10541" cmpd="sng">
                  <a:solidFill>
                    <a:schemeClr val="accent1">
                      <a:shade val="88000"/>
                      <a:satMod val="110000"/>
                    </a:schemeClr>
                  </a:solidFill>
                  <a:prstDash val="solid"/>
                </a:ln>
                <a:solidFill>
                  <a:srgbClr val="002060"/>
                </a:solidFill>
                <a:latin typeface="Cooper Black" panose="0208090404030B020404" pitchFamily="18" charset="0"/>
              </a:rPr>
              <a:t>Disadvantaged Business Enterprise (DBE) Program Update</a:t>
            </a:r>
          </a:p>
          <a:p>
            <a:pPr algn="ctr"/>
            <a:r>
              <a:rPr lang="en-US" sz="2400" b="1" dirty="0">
                <a:ln w="10541" cmpd="sng">
                  <a:solidFill>
                    <a:schemeClr val="accent1">
                      <a:shade val="88000"/>
                      <a:satMod val="110000"/>
                    </a:schemeClr>
                  </a:solidFill>
                  <a:prstDash val="solid"/>
                </a:ln>
                <a:solidFill>
                  <a:srgbClr val="002060"/>
                </a:solidFill>
                <a:latin typeface="Cooper Black" panose="0208090404030B020404" pitchFamily="18" charset="0"/>
              </a:rPr>
              <a:t>FY- 2025/2026/2027</a:t>
            </a:r>
            <a:endParaRPr lang="en-US" sz="3600" b="1" cap="none" spc="0" dirty="0">
              <a:ln w="10541" cmpd="sng">
                <a:solidFill>
                  <a:schemeClr val="accent1">
                    <a:shade val="88000"/>
                    <a:satMod val="110000"/>
                  </a:schemeClr>
                </a:solidFill>
                <a:prstDash val="solid"/>
              </a:ln>
              <a:solidFill>
                <a:srgbClr val="003300"/>
              </a:solidFill>
              <a:effectLst/>
            </a:endParaRPr>
          </a:p>
        </p:txBody>
      </p:sp>
      <p:sp>
        <p:nvSpPr>
          <p:cNvPr id="3" name="TextBox 2"/>
          <p:cNvSpPr txBox="1"/>
          <p:nvPr/>
        </p:nvSpPr>
        <p:spPr>
          <a:xfrm>
            <a:off x="247261" y="3752361"/>
            <a:ext cx="4818667" cy="2862322"/>
          </a:xfrm>
          <a:prstGeom prst="rect">
            <a:avLst/>
          </a:prstGeom>
          <a:noFill/>
        </p:spPr>
        <p:txBody>
          <a:bodyPr wrap="square" rtlCol="0">
            <a:spAutoFit/>
          </a:bodyPr>
          <a:lstStyle/>
          <a:p>
            <a:r>
              <a:rPr lang="en-US" sz="2000" i="1" dirty="0">
                <a:latin typeface="Cooper Black" pitchFamily="18" charset="0"/>
              </a:rPr>
              <a:t>Introductions</a:t>
            </a:r>
          </a:p>
          <a:p>
            <a:r>
              <a:rPr lang="en-US" sz="2000" i="1" dirty="0">
                <a:latin typeface="Cooper Black" pitchFamily="18" charset="0"/>
              </a:rPr>
              <a:t>Airport briefing</a:t>
            </a:r>
          </a:p>
          <a:p>
            <a:r>
              <a:rPr lang="en-US" sz="2000" i="1" dirty="0">
                <a:latin typeface="Cooper Black" pitchFamily="18" charset="0"/>
              </a:rPr>
              <a:t>Introduction to 49 CFR Part 26 -  DBE Program</a:t>
            </a:r>
          </a:p>
          <a:p>
            <a:r>
              <a:rPr lang="en-US" sz="2000" i="1" dirty="0">
                <a:latin typeface="Cooper Black" pitchFamily="18" charset="0"/>
              </a:rPr>
              <a:t>Potential / Proposed Projects</a:t>
            </a:r>
          </a:p>
          <a:p>
            <a:r>
              <a:rPr lang="en-US" sz="2000" i="1" dirty="0">
                <a:latin typeface="Cooper Black" pitchFamily="18" charset="0"/>
              </a:rPr>
              <a:t>Proposed DBE Goal Methodology</a:t>
            </a:r>
          </a:p>
          <a:p>
            <a:r>
              <a:rPr lang="en-US" sz="2000" i="1" dirty="0">
                <a:latin typeface="Cooper Black" pitchFamily="18" charset="0"/>
              </a:rPr>
              <a:t>Examples of DBE firms</a:t>
            </a:r>
          </a:p>
          <a:p>
            <a:r>
              <a:rPr lang="en-US" sz="2000" i="1" dirty="0">
                <a:latin typeface="Cooper Black" pitchFamily="18" charset="0"/>
              </a:rPr>
              <a:t>Bell County Certified Firms - 2024</a:t>
            </a:r>
          </a:p>
          <a:p>
            <a:r>
              <a:rPr lang="en-US" sz="2000" i="1" dirty="0">
                <a:latin typeface="Cooper Black" pitchFamily="18" charset="0"/>
              </a:rPr>
              <a:t>Questions and Open Discussion</a:t>
            </a:r>
          </a:p>
        </p:txBody>
      </p:sp>
      <p:pic>
        <p:nvPicPr>
          <p:cNvPr id="5" name="Picture 4">
            <a:extLst>
              <a:ext uri="{FF2B5EF4-FFF2-40B4-BE49-F238E27FC236}">
                <a16:creationId xmlns:a16="http://schemas.microsoft.com/office/drawing/2014/main" id="{58EFBEE9-AE26-45E4-847B-A44BFB3DC1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0661" y="164639"/>
            <a:ext cx="4146078" cy="6357320"/>
          </a:xfrm>
          <a:prstGeom prst="rect">
            <a:avLst/>
          </a:prstGeom>
        </p:spPr>
      </p:pic>
    </p:spTree>
    <p:extLst>
      <p:ext uri="{BB962C8B-B14F-4D97-AF65-F5344CB8AC3E}">
        <p14:creationId xmlns:p14="http://schemas.microsoft.com/office/powerpoint/2010/main" val="4128821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57266"/>
            <a:ext cx="7315200" cy="584775"/>
          </a:xfrm>
          <a:prstGeom prst="rect">
            <a:avLst/>
          </a:prstGeom>
          <a:noFill/>
        </p:spPr>
        <p:txBody>
          <a:bodyPr wrap="square" rtlCol="0">
            <a:spAutoFit/>
          </a:bodyPr>
          <a:lstStyle/>
          <a:p>
            <a:pPr algn="ctr"/>
            <a:r>
              <a:rPr lang="en-US" sz="3200" dirty="0">
                <a:latin typeface="Arial Black" pitchFamily="34" charset="0"/>
              </a:rPr>
              <a:t>DBE Goal Methodology</a:t>
            </a:r>
          </a:p>
        </p:txBody>
      </p:sp>
      <p:graphicFrame>
        <p:nvGraphicFramePr>
          <p:cNvPr id="4" name="Table 3">
            <a:extLst>
              <a:ext uri="{FF2B5EF4-FFF2-40B4-BE49-F238E27FC236}">
                <a16:creationId xmlns:a16="http://schemas.microsoft.com/office/drawing/2014/main" id="{9679CA21-CA9B-0AD3-4C22-EDBAB49E7491}"/>
              </a:ext>
            </a:extLst>
          </p:cNvPr>
          <p:cNvGraphicFramePr>
            <a:graphicFrameLocks noGrp="1"/>
          </p:cNvGraphicFramePr>
          <p:nvPr>
            <p:extLst>
              <p:ext uri="{D42A27DB-BD31-4B8C-83A1-F6EECF244321}">
                <p14:modId xmlns:p14="http://schemas.microsoft.com/office/powerpoint/2010/main" val="465803595"/>
              </p:ext>
            </p:extLst>
          </p:nvPr>
        </p:nvGraphicFramePr>
        <p:xfrm>
          <a:off x="301336" y="1059873"/>
          <a:ext cx="8510154" cy="5039590"/>
        </p:xfrm>
        <a:graphic>
          <a:graphicData uri="http://schemas.openxmlformats.org/drawingml/2006/table">
            <a:tbl>
              <a:tblPr firstRow="1" firstCol="1" bandRow="1">
                <a:tableStyleId>{5C22544A-7EE6-4342-B048-85BDC9FD1C3A}</a:tableStyleId>
              </a:tblPr>
              <a:tblGrid>
                <a:gridCol w="1374058">
                  <a:extLst>
                    <a:ext uri="{9D8B030D-6E8A-4147-A177-3AD203B41FA5}">
                      <a16:colId xmlns:a16="http://schemas.microsoft.com/office/drawing/2014/main" val="3818670847"/>
                    </a:ext>
                  </a:extLst>
                </a:gridCol>
                <a:gridCol w="810920">
                  <a:extLst>
                    <a:ext uri="{9D8B030D-6E8A-4147-A177-3AD203B41FA5}">
                      <a16:colId xmlns:a16="http://schemas.microsoft.com/office/drawing/2014/main" val="821090403"/>
                    </a:ext>
                  </a:extLst>
                </a:gridCol>
                <a:gridCol w="892012">
                  <a:extLst>
                    <a:ext uri="{9D8B030D-6E8A-4147-A177-3AD203B41FA5}">
                      <a16:colId xmlns:a16="http://schemas.microsoft.com/office/drawing/2014/main" val="1730822856"/>
                    </a:ext>
                  </a:extLst>
                </a:gridCol>
                <a:gridCol w="892012">
                  <a:extLst>
                    <a:ext uri="{9D8B030D-6E8A-4147-A177-3AD203B41FA5}">
                      <a16:colId xmlns:a16="http://schemas.microsoft.com/office/drawing/2014/main" val="2698799948"/>
                    </a:ext>
                  </a:extLst>
                </a:gridCol>
                <a:gridCol w="810920">
                  <a:extLst>
                    <a:ext uri="{9D8B030D-6E8A-4147-A177-3AD203B41FA5}">
                      <a16:colId xmlns:a16="http://schemas.microsoft.com/office/drawing/2014/main" val="931336825"/>
                    </a:ext>
                  </a:extLst>
                </a:gridCol>
                <a:gridCol w="892012">
                  <a:extLst>
                    <a:ext uri="{9D8B030D-6E8A-4147-A177-3AD203B41FA5}">
                      <a16:colId xmlns:a16="http://schemas.microsoft.com/office/drawing/2014/main" val="162488538"/>
                    </a:ext>
                  </a:extLst>
                </a:gridCol>
                <a:gridCol w="1378564">
                  <a:extLst>
                    <a:ext uri="{9D8B030D-6E8A-4147-A177-3AD203B41FA5}">
                      <a16:colId xmlns:a16="http://schemas.microsoft.com/office/drawing/2014/main" val="4110304619"/>
                    </a:ext>
                  </a:extLst>
                </a:gridCol>
                <a:gridCol w="1459656">
                  <a:extLst>
                    <a:ext uri="{9D8B030D-6E8A-4147-A177-3AD203B41FA5}">
                      <a16:colId xmlns:a16="http://schemas.microsoft.com/office/drawing/2014/main" val="2606445209"/>
                    </a:ext>
                  </a:extLst>
                </a:gridCol>
              </a:tblGrid>
              <a:tr h="1459094">
                <a:tc>
                  <a:txBody>
                    <a:bodyPr/>
                    <a:lstStyle/>
                    <a:p>
                      <a:pPr marL="0" marR="0" algn="ctr">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GRK FY-26 </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NAICS Codes</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DBE Firms (A)</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All Firms (B)</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DBE % (A/B) = (C)</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Project activity % (D)</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Activity (Dollars) (E)</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DBE Goal (C)x (E) = (F) (Dollars) </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94019864"/>
                  </a:ext>
                </a:extLst>
              </a:tr>
              <a:tr h="693070">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Engineering services</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541330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20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220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9.09%</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70.00%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$3,930,355.80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$357,269.34</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020445514"/>
                  </a:ext>
                </a:extLst>
              </a:tr>
              <a:tr h="346535">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Surveying</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541370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4</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33</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12.12%</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13.00%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$729,923.22</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$88,466.69</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148228536"/>
                  </a:ext>
                </a:extLst>
              </a:tr>
              <a:tr h="346535">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Construction</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237310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3</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33</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9.09%</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8.00%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$449,183.52</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$40,830.78</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143474414"/>
                  </a:ext>
                </a:extLst>
              </a:tr>
              <a:tr h="346535">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Trucking</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484220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7</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93</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7.53%</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9.00%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$505,331.46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$38,051.46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452895055"/>
                  </a:ext>
                </a:extLst>
              </a:tr>
              <a:tr h="347507">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Total(s)</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pPr>
                      <a:endParaRPr lang="en-US" sz="16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34</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379</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8.97%</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100%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$5,614,794.00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$524,618.27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473572731"/>
                  </a:ext>
                </a:extLst>
              </a:tr>
              <a:tr h="1500314">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Terminal Rehab Ph 2 (Construct); PMP Update (Design)</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9.34%</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030120459"/>
                  </a:ext>
                </a:extLst>
              </a:tr>
            </a:tbl>
          </a:graphicData>
        </a:graphic>
      </p:graphicFrame>
    </p:spTree>
    <p:extLst>
      <p:ext uri="{BB962C8B-B14F-4D97-AF65-F5344CB8AC3E}">
        <p14:creationId xmlns:p14="http://schemas.microsoft.com/office/powerpoint/2010/main" val="2757915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57266"/>
            <a:ext cx="7315200" cy="584775"/>
          </a:xfrm>
          <a:prstGeom prst="rect">
            <a:avLst/>
          </a:prstGeom>
          <a:noFill/>
        </p:spPr>
        <p:txBody>
          <a:bodyPr wrap="square" rtlCol="0">
            <a:spAutoFit/>
          </a:bodyPr>
          <a:lstStyle/>
          <a:p>
            <a:pPr algn="ctr"/>
            <a:r>
              <a:rPr lang="en-US" sz="3200" dirty="0">
                <a:latin typeface="Arial Black" pitchFamily="34" charset="0"/>
              </a:rPr>
              <a:t>DBE Goal Methodology</a:t>
            </a:r>
          </a:p>
        </p:txBody>
      </p:sp>
      <p:graphicFrame>
        <p:nvGraphicFramePr>
          <p:cNvPr id="4" name="Table 3">
            <a:extLst>
              <a:ext uri="{FF2B5EF4-FFF2-40B4-BE49-F238E27FC236}">
                <a16:creationId xmlns:a16="http://schemas.microsoft.com/office/drawing/2014/main" id="{E16CA4CC-C7BD-9B83-B40D-B18F421369AB}"/>
              </a:ext>
            </a:extLst>
          </p:cNvPr>
          <p:cNvGraphicFramePr>
            <a:graphicFrameLocks noGrp="1"/>
          </p:cNvGraphicFramePr>
          <p:nvPr>
            <p:extLst>
              <p:ext uri="{D42A27DB-BD31-4B8C-83A1-F6EECF244321}">
                <p14:modId xmlns:p14="http://schemas.microsoft.com/office/powerpoint/2010/main" val="825201280"/>
              </p:ext>
            </p:extLst>
          </p:nvPr>
        </p:nvGraphicFramePr>
        <p:xfrm>
          <a:off x="337705" y="886111"/>
          <a:ext cx="8468590" cy="5521795"/>
        </p:xfrm>
        <a:graphic>
          <a:graphicData uri="http://schemas.openxmlformats.org/drawingml/2006/table">
            <a:tbl>
              <a:tblPr firstRow="1" firstCol="1" bandRow="1">
                <a:tableStyleId>{5C22544A-7EE6-4342-B048-85BDC9FD1C3A}</a:tableStyleId>
              </a:tblPr>
              <a:tblGrid>
                <a:gridCol w="1360864">
                  <a:extLst>
                    <a:ext uri="{9D8B030D-6E8A-4147-A177-3AD203B41FA5}">
                      <a16:colId xmlns:a16="http://schemas.microsoft.com/office/drawing/2014/main" val="2763515575"/>
                    </a:ext>
                  </a:extLst>
                </a:gridCol>
                <a:gridCol w="803133">
                  <a:extLst>
                    <a:ext uri="{9D8B030D-6E8A-4147-A177-3AD203B41FA5}">
                      <a16:colId xmlns:a16="http://schemas.microsoft.com/office/drawing/2014/main" val="1178987471"/>
                    </a:ext>
                  </a:extLst>
                </a:gridCol>
                <a:gridCol w="883446">
                  <a:extLst>
                    <a:ext uri="{9D8B030D-6E8A-4147-A177-3AD203B41FA5}">
                      <a16:colId xmlns:a16="http://schemas.microsoft.com/office/drawing/2014/main" val="4126632353"/>
                    </a:ext>
                  </a:extLst>
                </a:gridCol>
                <a:gridCol w="883446">
                  <a:extLst>
                    <a:ext uri="{9D8B030D-6E8A-4147-A177-3AD203B41FA5}">
                      <a16:colId xmlns:a16="http://schemas.microsoft.com/office/drawing/2014/main" val="1581147402"/>
                    </a:ext>
                  </a:extLst>
                </a:gridCol>
                <a:gridCol w="803133">
                  <a:extLst>
                    <a:ext uri="{9D8B030D-6E8A-4147-A177-3AD203B41FA5}">
                      <a16:colId xmlns:a16="http://schemas.microsoft.com/office/drawing/2014/main" val="257987922"/>
                    </a:ext>
                  </a:extLst>
                </a:gridCol>
                <a:gridCol w="883446">
                  <a:extLst>
                    <a:ext uri="{9D8B030D-6E8A-4147-A177-3AD203B41FA5}">
                      <a16:colId xmlns:a16="http://schemas.microsoft.com/office/drawing/2014/main" val="368080621"/>
                    </a:ext>
                  </a:extLst>
                </a:gridCol>
                <a:gridCol w="1365326">
                  <a:extLst>
                    <a:ext uri="{9D8B030D-6E8A-4147-A177-3AD203B41FA5}">
                      <a16:colId xmlns:a16="http://schemas.microsoft.com/office/drawing/2014/main" val="2900060252"/>
                    </a:ext>
                  </a:extLst>
                </a:gridCol>
                <a:gridCol w="1485796">
                  <a:extLst>
                    <a:ext uri="{9D8B030D-6E8A-4147-A177-3AD203B41FA5}">
                      <a16:colId xmlns:a16="http://schemas.microsoft.com/office/drawing/2014/main" val="3177425057"/>
                    </a:ext>
                  </a:extLst>
                </a:gridCol>
              </a:tblGrid>
              <a:tr h="1163381">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GRK FY-27</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NAICS Codes</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DBE Firms (A)</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All Firms (B)</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DBE % (A/B) = (C)</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Project activity % (D)</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Activity (Dollars) (E)</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DBE Goal (C)x (E) = (F) (Dollars)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764051832"/>
                  </a:ext>
                </a:extLst>
              </a:tr>
              <a:tr h="552605">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Engineering services</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541330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20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220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9.09%</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18.00%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$207,000.00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$18,816.30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274000866"/>
                  </a:ext>
                </a:extLst>
              </a:tr>
              <a:tr h="276303">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Surveying</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541370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4</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33</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12.12%</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9.00%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$103,500.00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$12,544.20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657460512"/>
                  </a:ext>
                </a:extLst>
              </a:tr>
              <a:tr h="276303">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Testing Labs</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541380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2</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20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10.00%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8.00%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$92,000.00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$9,200.00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171571960"/>
                  </a:ext>
                </a:extLst>
              </a:tr>
              <a:tr h="276303">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Trucking</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484220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7</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93</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7.53%</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9.00%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$103,500.00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$7,793.55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188213046"/>
                  </a:ext>
                </a:extLst>
              </a:tr>
              <a:tr h="276303">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Construction</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237310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3</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33</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9.09%</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56.00%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$644,000.00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$58,539.60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247166117"/>
                  </a:ext>
                </a:extLst>
              </a:tr>
              <a:tr h="541071">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Total(s)</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pPr>
                      <a:endParaRPr lang="en-US" sz="1600" b="1"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36</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399</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9.02%</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100.00%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$1,150,000.00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$106,893.65</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7368243"/>
                  </a:ext>
                </a:extLst>
              </a:tr>
              <a:tr h="2159526">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Airfield Pvmt Preservation (Pvmt Maint. &amp; Terminal Rehab. Ph 3 (Construct)</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9.3%</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976864611"/>
                  </a:ext>
                </a:extLst>
              </a:tr>
            </a:tbl>
          </a:graphicData>
        </a:graphic>
      </p:graphicFrame>
    </p:spTree>
    <p:extLst>
      <p:ext uri="{BB962C8B-B14F-4D97-AF65-F5344CB8AC3E}">
        <p14:creationId xmlns:p14="http://schemas.microsoft.com/office/powerpoint/2010/main" val="3364403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57266"/>
            <a:ext cx="7315200" cy="584775"/>
          </a:xfrm>
          <a:prstGeom prst="rect">
            <a:avLst/>
          </a:prstGeom>
          <a:noFill/>
        </p:spPr>
        <p:txBody>
          <a:bodyPr wrap="square" rtlCol="0">
            <a:spAutoFit/>
          </a:bodyPr>
          <a:lstStyle/>
          <a:p>
            <a:pPr algn="ctr"/>
            <a:r>
              <a:rPr lang="en-US" sz="3200" dirty="0">
                <a:latin typeface="Arial Black" pitchFamily="34" charset="0"/>
              </a:rPr>
              <a:t>DBE Goal Methodology</a:t>
            </a:r>
          </a:p>
        </p:txBody>
      </p:sp>
      <p:graphicFrame>
        <p:nvGraphicFramePr>
          <p:cNvPr id="3" name="Table 2">
            <a:extLst>
              <a:ext uri="{FF2B5EF4-FFF2-40B4-BE49-F238E27FC236}">
                <a16:creationId xmlns:a16="http://schemas.microsoft.com/office/drawing/2014/main" id="{2307F29B-8142-C489-26D2-30FB1E33CD3A}"/>
              </a:ext>
            </a:extLst>
          </p:cNvPr>
          <p:cNvGraphicFramePr>
            <a:graphicFrameLocks noGrp="1"/>
          </p:cNvGraphicFramePr>
          <p:nvPr>
            <p:extLst>
              <p:ext uri="{D42A27DB-BD31-4B8C-83A1-F6EECF244321}">
                <p14:modId xmlns:p14="http://schemas.microsoft.com/office/powerpoint/2010/main" val="3216486854"/>
              </p:ext>
            </p:extLst>
          </p:nvPr>
        </p:nvGraphicFramePr>
        <p:xfrm>
          <a:off x="202130" y="738132"/>
          <a:ext cx="8720487" cy="1622512"/>
        </p:xfrm>
        <a:graphic>
          <a:graphicData uri="http://schemas.openxmlformats.org/drawingml/2006/table">
            <a:tbl>
              <a:tblPr firstRow="1" firstCol="1" bandRow="1">
                <a:tableStyleId>{5C22544A-7EE6-4342-B048-85BDC9FD1C3A}</a:tableStyleId>
              </a:tblPr>
              <a:tblGrid>
                <a:gridCol w="5893719">
                  <a:extLst>
                    <a:ext uri="{9D8B030D-6E8A-4147-A177-3AD203B41FA5}">
                      <a16:colId xmlns:a16="http://schemas.microsoft.com/office/drawing/2014/main" val="2929273707"/>
                    </a:ext>
                  </a:extLst>
                </a:gridCol>
                <a:gridCol w="2826768">
                  <a:extLst>
                    <a:ext uri="{9D8B030D-6E8A-4147-A177-3AD203B41FA5}">
                      <a16:colId xmlns:a16="http://schemas.microsoft.com/office/drawing/2014/main" val="1050190805"/>
                    </a:ext>
                  </a:extLst>
                </a:gridCol>
              </a:tblGrid>
              <a:tr h="405628">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FY-25 DBE Target Goal (percentage)</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9.29%</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4821285"/>
                  </a:ext>
                </a:extLst>
              </a:tr>
              <a:tr h="405628">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FY-26 DBE Target Goal (percentage)</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9.34%</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8791905"/>
                  </a:ext>
                </a:extLst>
              </a:tr>
              <a:tr h="405628">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FY-27 DBE Target Goal (percentage)</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9.30%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20231165"/>
                  </a:ext>
                </a:extLst>
              </a:tr>
              <a:tr h="405628">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Total calculated base goal for FY-25-26-27 (Average) – Step 1</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9.31%</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40647775"/>
                  </a:ext>
                </a:extLst>
              </a:tr>
            </a:tbl>
          </a:graphicData>
        </a:graphic>
      </p:graphicFrame>
      <p:graphicFrame>
        <p:nvGraphicFramePr>
          <p:cNvPr id="6" name="Table 5">
            <a:extLst>
              <a:ext uri="{FF2B5EF4-FFF2-40B4-BE49-F238E27FC236}">
                <a16:creationId xmlns:a16="http://schemas.microsoft.com/office/drawing/2014/main" id="{2AC93965-AB31-4C1F-F62C-A20525C93E54}"/>
              </a:ext>
            </a:extLst>
          </p:cNvPr>
          <p:cNvGraphicFramePr>
            <a:graphicFrameLocks noGrp="1"/>
          </p:cNvGraphicFramePr>
          <p:nvPr>
            <p:extLst>
              <p:ext uri="{D42A27DB-BD31-4B8C-83A1-F6EECF244321}">
                <p14:modId xmlns:p14="http://schemas.microsoft.com/office/powerpoint/2010/main" val="378313290"/>
              </p:ext>
            </p:extLst>
          </p:nvPr>
        </p:nvGraphicFramePr>
        <p:xfrm>
          <a:off x="202130" y="2489762"/>
          <a:ext cx="8723661" cy="4230494"/>
        </p:xfrm>
        <a:graphic>
          <a:graphicData uri="http://schemas.openxmlformats.org/drawingml/2006/table">
            <a:tbl>
              <a:tblPr firstRow="1" firstCol="1" bandRow="1">
                <a:tableStyleId>{5C22544A-7EE6-4342-B048-85BDC9FD1C3A}</a:tableStyleId>
              </a:tblPr>
              <a:tblGrid>
                <a:gridCol w="983612">
                  <a:extLst>
                    <a:ext uri="{9D8B030D-6E8A-4147-A177-3AD203B41FA5}">
                      <a16:colId xmlns:a16="http://schemas.microsoft.com/office/drawing/2014/main" val="1624756007"/>
                    </a:ext>
                  </a:extLst>
                </a:gridCol>
                <a:gridCol w="1317583">
                  <a:extLst>
                    <a:ext uri="{9D8B030D-6E8A-4147-A177-3AD203B41FA5}">
                      <a16:colId xmlns:a16="http://schemas.microsoft.com/office/drawing/2014/main" val="4276491238"/>
                    </a:ext>
                  </a:extLst>
                </a:gridCol>
                <a:gridCol w="1729327">
                  <a:extLst>
                    <a:ext uri="{9D8B030D-6E8A-4147-A177-3AD203B41FA5}">
                      <a16:colId xmlns:a16="http://schemas.microsoft.com/office/drawing/2014/main" val="2143066666"/>
                    </a:ext>
                  </a:extLst>
                </a:gridCol>
                <a:gridCol w="1976374">
                  <a:extLst>
                    <a:ext uri="{9D8B030D-6E8A-4147-A177-3AD203B41FA5}">
                      <a16:colId xmlns:a16="http://schemas.microsoft.com/office/drawing/2014/main" val="2745144494"/>
                    </a:ext>
                  </a:extLst>
                </a:gridCol>
                <a:gridCol w="2716765">
                  <a:extLst>
                    <a:ext uri="{9D8B030D-6E8A-4147-A177-3AD203B41FA5}">
                      <a16:colId xmlns:a16="http://schemas.microsoft.com/office/drawing/2014/main" val="3175002439"/>
                    </a:ext>
                  </a:extLst>
                </a:gridCol>
              </a:tblGrid>
              <a:tr h="830135">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Report Period</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Approved Goal</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Total DBE Goal</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Over / Under</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Type of work</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0575270"/>
                  </a:ext>
                </a:extLst>
              </a:tr>
              <a:tr h="830135">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FY-2022</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7.66%</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4.5%</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-3.16%</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342900" marR="0" lvl="0" indent="-342900">
                        <a:lnSpc>
                          <a:spcPct val="115000"/>
                        </a:lnSpc>
                        <a:spcBef>
                          <a:spcPts val="0"/>
                        </a:spcBef>
                        <a:spcAft>
                          <a:spcPts val="0"/>
                        </a:spcAft>
                        <a:buFont typeface="Symbol" panose="05050102010706020507" pitchFamily="18" charset="2"/>
                        <a:buChar char=""/>
                      </a:pPr>
                      <a:r>
                        <a:rPr lang="en-US" sz="1600" b="1" dirty="0">
                          <a:effectLst/>
                          <a:latin typeface="Times New Roman" panose="02020603050405020304" pitchFamily="18" charset="0"/>
                          <a:cs typeface="Times New Roman" panose="02020603050405020304" pitchFamily="18" charset="0"/>
                        </a:rPr>
                        <a:t>Rehab TXY B </a:t>
                      </a:r>
                    </a:p>
                    <a:p>
                      <a:pPr marL="342900" marR="0" lvl="0" indent="-342900">
                        <a:lnSpc>
                          <a:spcPct val="115000"/>
                        </a:lnSpc>
                        <a:spcBef>
                          <a:spcPts val="0"/>
                        </a:spcBef>
                        <a:spcAft>
                          <a:spcPts val="0"/>
                        </a:spcAft>
                        <a:buFont typeface="Symbol" panose="05050102010706020507" pitchFamily="18" charset="2"/>
                        <a:buChar char=""/>
                      </a:pPr>
                      <a:r>
                        <a:rPr lang="en-US" sz="1600" b="1" dirty="0">
                          <a:effectLst/>
                          <a:latin typeface="Times New Roman" panose="02020603050405020304" pitchFamily="18" charset="0"/>
                          <a:cs typeface="Times New Roman" panose="02020603050405020304" pitchFamily="18" charset="0"/>
                        </a:rPr>
                        <a:t>Apron Rehab</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1982044"/>
                  </a:ext>
                </a:extLst>
              </a:tr>
              <a:tr h="961441">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FY-2023</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7.66%</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9.3%</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1.64%</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342900" marR="0" lvl="0" indent="-342900">
                        <a:lnSpc>
                          <a:spcPct val="115000"/>
                        </a:lnSpc>
                        <a:spcBef>
                          <a:spcPts val="0"/>
                        </a:spcBef>
                        <a:spcAft>
                          <a:spcPts val="1000"/>
                        </a:spcAft>
                        <a:buFont typeface="Symbol" panose="05050102010706020507" pitchFamily="18" charset="2"/>
                        <a:buChar char=""/>
                      </a:pPr>
                      <a:r>
                        <a:rPr lang="en-US" sz="1600" b="1" dirty="0">
                          <a:effectLst/>
                          <a:latin typeface="Times New Roman" panose="02020603050405020304" pitchFamily="18" charset="0"/>
                          <a:cs typeface="Times New Roman" panose="02020603050405020304" pitchFamily="18" charset="0"/>
                        </a:rPr>
                        <a:t>Rehab TXY (Maintenance) and Relocate TXY E (Design)</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48398621"/>
                  </a:ext>
                </a:extLst>
              </a:tr>
              <a:tr h="830135">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FY-2024</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7.66%</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TBD</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TBD</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342900" marR="0" lvl="0" indent="-342900">
                        <a:lnSpc>
                          <a:spcPct val="115000"/>
                        </a:lnSpc>
                        <a:spcBef>
                          <a:spcPts val="0"/>
                        </a:spcBef>
                        <a:spcAft>
                          <a:spcPts val="0"/>
                        </a:spcAft>
                        <a:buFont typeface="Symbol" panose="05050102010706020507" pitchFamily="18" charset="2"/>
                        <a:buChar char=""/>
                      </a:pPr>
                      <a:r>
                        <a:rPr lang="en-US" sz="1600" b="1" dirty="0">
                          <a:effectLst/>
                          <a:latin typeface="Times New Roman" panose="02020603050405020304" pitchFamily="18" charset="0"/>
                          <a:cs typeface="Times New Roman" panose="02020603050405020304" pitchFamily="18" charset="0"/>
                        </a:rPr>
                        <a:t>Rehab TXY (Maintenance) </a:t>
                      </a:r>
                    </a:p>
                    <a:p>
                      <a:pPr marL="342900" marR="0" lvl="0" indent="-342900">
                        <a:lnSpc>
                          <a:spcPct val="115000"/>
                        </a:lnSpc>
                        <a:spcBef>
                          <a:spcPts val="0"/>
                        </a:spcBef>
                        <a:spcAft>
                          <a:spcPts val="1000"/>
                        </a:spcAft>
                        <a:buFont typeface="Symbol" panose="05050102010706020507" pitchFamily="18" charset="2"/>
                        <a:buChar char=""/>
                      </a:pPr>
                      <a:r>
                        <a:rPr lang="en-US" sz="1600" b="1" dirty="0">
                          <a:effectLst/>
                          <a:latin typeface="Times New Roman" panose="02020603050405020304" pitchFamily="18" charset="0"/>
                          <a:cs typeface="Times New Roman" panose="02020603050405020304" pitchFamily="18" charset="0"/>
                        </a:rPr>
                        <a:t>Relocate TXY E (Construction)</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6097862"/>
                  </a:ext>
                </a:extLst>
              </a:tr>
              <a:tr h="509598">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 Results</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Median</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6.9%</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-0.76%</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Use Race Neutral</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46037408"/>
                  </a:ext>
                </a:extLst>
              </a:tr>
            </a:tbl>
          </a:graphicData>
        </a:graphic>
      </p:graphicFrame>
    </p:spTree>
    <p:extLst>
      <p:ext uri="{BB962C8B-B14F-4D97-AF65-F5344CB8AC3E}">
        <p14:creationId xmlns:p14="http://schemas.microsoft.com/office/powerpoint/2010/main" val="181041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57266"/>
            <a:ext cx="7315200" cy="584775"/>
          </a:xfrm>
          <a:prstGeom prst="rect">
            <a:avLst/>
          </a:prstGeom>
          <a:noFill/>
        </p:spPr>
        <p:txBody>
          <a:bodyPr wrap="square" rtlCol="0">
            <a:spAutoFit/>
          </a:bodyPr>
          <a:lstStyle/>
          <a:p>
            <a:pPr algn="ctr"/>
            <a:r>
              <a:rPr lang="en-US" sz="3200" dirty="0">
                <a:latin typeface="Arial Black" pitchFamily="34" charset="0"/>
              </a:rPr>
              <a:t>DBE Goal Methodology</a:t>
            </a:r>
          </a:p>
        </p:txBody>
      </p:sp>
      <p:graphicFrame>
        <p:nvGraphicFramePr>
          <p:cNvPr id="5" name="Table 4">
            <a:extLst>
              <a:ext uri="{FF2B5EF4-FFF2-40B4-BE49-F238E27FC236}">
                <a16:creationId xmlns:a16="http://schemas.microsoft.com/office/drawing/2014/main" id="{B7A8CA66-0ED3-BAB6-3BDA-CC72199F711A}"/>
              </a:ext>
            </a:extLst>
          </p:cNvPr>
          <p:cNvGraphicFramePr>
            <a:graphicFrameLocks noGrp="1"/>
          </p:cNvGraphicFramePr>
          <p:nvPr>
            <p:extLst>
              <p:ext uri="{D42A27DB-BD31-4B8C-83A1-F6EECF244321}">
                <p14:modId xmlns:p14="http://schemas.microsoft.com/office/powerpoint/2010/main" val="411657053"/>
              </p:ext>
            </p:extLst>
          </p:nvPr>
        </p:nvGraphicFramePr>
        <p:xfrm>
          <a:off x="446809" y="842042"/>
          <a:ext cx="8302336" cy="5758691"/>
        </p:xfrm>
        <a:graphic>
          <a:graphicData uri="http://schemas.openxmlformats.org/drawingml/2006/table">
            <a:tbl>
              <a:tblPr firstRow="1" firstCol="1" bandRow="1">
                <a:tableStyleId>{5C22544A-7EE6-4342-B048-85BDC9FD1C3A}</a:tableStyleId>
              </a:tblPr>
              <a:tblGrid>
                <a:gridCol w="1324681">
                  <a:extLst>
                    <a:ext uri="{9D8B030D-6E8A-4147-A177-3AD203B41FA5}">
                      <a16:colId xmlns:a16="http://schemas.microsoft.com/office/drawing/2014/main" val="2861490853"/>
                    </a:ext>
                  </a:extLst>
                </a:gridCol>
                <a:gridCol w="1661346">
                  <a:extLst>
                    <a:ext uri="{9D8B030D-6E8A-4147-A177-3AD203B41FA5}">
                      <a16:colId xmlns:a16="http://schemas.microsoft.com/office/drawing/2014/main" val="238397543"/>
                    </a:ext>
                  </a:extLst>
                </a:gridCol>
                <a:gridCol w="886051">
                  <a:extLst>
                    <a:ext uri="{9D8B030D-6E8A-4147-A177-3AD203B41FA5}">
                      <a16:colId xmlns:a16="http://schemas.microsoft.com/office/drawing/2014/main" val="3961832715"/>
                    </a:ext>
                  </a:extLst>
                </a:gridCol>
                <a:gridCol w="870229">
                  <a:extLst>
                    <a:ext uri="{9D8B030D-6E8A-4147-A177-3AD203B41FA5}">
                      <a16:colId xmlns:a16="http://schemas.microsoft.com/office/drawing/2014/main" val="680308644"/>
                    </a:ext>
                  </a:extLst>
                </a:gridCol>
                <a:gridCol w="1028453">
                  <a:extLst>
                    <a:ext uri="{9D8B030D-6E8A-4147-A177-3AD203B41FA5}">
                      <a16:colId xmlns:a16="http://schemas.microsoft.com/office/drawing/2014/main" val="1632113482"/>
                    </a:ext>
                  </a:extLst>
                </a:gridCol>
                <a:gridCol w="1344900">
                  <a:extLst>
                    <a:ext uri="{9D8B030D-6E8A-4147-A177-3AD203B41FA5}">
                      <a16:colId xmlns:a16="http://schemas.microsoft.com/office/drawing/2014/main" val="1379715565"/>
                    </a:ext>
                  </a:extLst>
                </a:gridCol>
                <a:gridCol w="1186676">
                  <a:extLst>
                    <a:ext uri="{9D8B030D-6E8A-4147-A177-3AD203B41FA5}">
                      <a16:colId xmlns:a16="http://schemas.microsoft.com/office/drawing/2014/main" val="1900080519"/>
                    </a:ext>
                  </a:extLst>
                </a:gridCol>
              </a:tblGrid>
              <a:tr h="564092">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Fiscal Year</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Project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Step 1</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Step 2</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Adjusted Goal(s)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Grant Amount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DBE (in dollars)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0279745"/>
                  </a:ext>
                </a:extLst>
              </a:tr>
              <a:tr h="1151738">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FY-2025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Airfield Pavement Preservation &amp; Terminal Rehab (Design)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9.29%</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6.9%</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8.10%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$900,000.00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$83,655.90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596733946"/>
                  </a:ext>
                </a:extLst>
              </a:tr>
              <a:tr h="1445561">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FY-2026</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Terminal Rehab Ph 2 (Construction); PMP Update (Design)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9.34%</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6.9%</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8.12%</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$5,614,794.00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$524,618.27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721980952"/>
                  </a:ext>
                </a:extLst>
              </a:tr>
              <a:tr h="2033208">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FY-2027</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Airfield Pavement Preservation (Pavement Maintenance) and Terminal Rehabilitation Ph 3 (Construction)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9.30%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6.9%</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8.10%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$1,150,000.00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$106,893.65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61099196"/>
                  </a:ext>
                </a:extLst>
              </a:tr>
              <a:tr h="564092">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Recommended adjustment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Overall Goal</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8.11%</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$7,664,794.00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$715,167.82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2191173"/>
                  </a:ext>
                </a:extLst>
              </a:tr>
            </a:tbl>
          </a:graphicData>
        </a:graphic>
      </p:graphicFrame>
      <p:sp>
        <p:nvSpPr>
          <p:cNvPr id="8" name="Rectangle 1">
            <a:extLst>
              <a:ext uri="{FF2B5EF4-FFF2-40B4-BE49-F238E27FC236}">
                <a16:creationId xmlns:a16="http://schemas.microsoft.com/office/drawing/2014/main" id="{C680A6A9-D179-9988-FBBF-5241FF084B83}"/>
              </a:ext>
            </a:extLst>
          </p:cNvPr>
          <p:cNvSpPr>
            <a:spLocks noChangeArrowheads="1"/>
          </p:cNvSpPr>
          <p:nvPr/>
        </p:nvSpPr>
        <p:spPr bwMode="auto">
          <a:xfrm>
            <a:off x="1803400" y="3486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219064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57266"/>
            <a:ext cx="7315200" cy="584775"/>
          </a:xfrm>
          <a:prstGeom prst="rect">
            <a:avLst/>
          </a:prstGeom>
          <a:noFill/>
        </p:spPr>
        <p:txBody>
          <a:bodyPr wrap="square" rtlCol="0">
            <a:spAutoFit/>
          </a:bodyPr>
          <a:lstStyle/>
          <a:p>
            <a:pPr algn="ctr"/>
            <a:r>
              <a:rPr lang="en-US" sz="3200" dirty="0">
                <a:latin typeface="Arial Black" pitchFamily="34" charset="0"/>
              </a:rPr>
              <a:t>DBE Goal Methodology</a:t>
            </a:r>
          </a:p>
        </p:txBody>
      </p:sp>
      <p:sp>
        <p:nvSpPr>
          <p:cNvPr id="8" name="Rectangle 1">
            <a:extLst>
              <a:ext uri="{FF2B5EF4-FFF2-40B4-BE49-F238E27FC236}">
                <a16:creationId xmlns:a16="http://schemas.microsoft.com/office/drawing/2014/main" id="{C680A6A9-D179-9988-FBBF-5241FF084B83}"/>
              </a:ext>
            </a:extLst>
          </p:cNvPr>
          <p:cNvSpPr>
            <a:spLocks noChangeArrowheads="1"/>
          </p:cNvSpPr>
          <p:nvPr/>
        </p:nvSpPr>
        <p:spPr bwMode="auto">
          <a:xfrm>
            <a:off x="1803400" y="3486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3" name="Table 2">
            <a:extLst>
              <a:ext uri="{FF2B5EF4-FFF2-40B4-BE49-F238E27FC236}">
                <a16:creationId xmlns:a16="http://schemas.microsoft.com/office/drawing/2014/main" id="{94348EBE-E9B1-98F3-B321-771C62BE1BAB}"/>
              </a:ext>
            </a:extLst>
          </p:cNvPr>
          <p:cNvGraphicFramePr>
            <a:graphicFrameLocks noGrp="1"/>
          </p:cNvGraphicFramePr>
          <p:nvPr>
            <p:extLst>
              <p:ext uri="{D42A27DB-BD31-4B8C-83A1-F6EECF244321}">
                <p14:modId xmlns:p14="http://schemas.microsoft.com/office/powerpoint/2010/main" val="2060670172"/>
              </p:ext>
            </p:extLst>
          </p:nvPr>
        </p:nvGraphicFramePr>
        <p:xfrm>
          <a:off x="358486" y="1508126"/>
          <a:ext cx="8427027" cy="1778576"/>
        </p:xfrm>
        <a:graphic>
          <a:graphicData uri="http://schemas.openxmlformats.org/drawingml/2006/table">
            <a:tbl>
              <a:tblPr firstRow="1" firstCol="1" bandRow="1">
                <a:tableStyleId>{5C22544A-7EE6-4342-B048-85BDC9FD1C3A}</a:tableStyleId>
              </a:tblPr>
              <a:tblGrid>
                <a:gridCol w="5695385">
                  <a:extLst>
                    <a:ext uri="{9D8B030D-6E8A-4147-A177-3AD203B41FA5}">
                      <a16:colId xmlns:a16="http://schemas.microsoft.com/office/drawing/2014/main" val="2663535962"/>
                    </a:ext>
                  </a:extLst>
                </a:gridCol>
                <a:gridCol w="2731642">
                  <a:extLst>
                    <a:ext uri="{9D8B030D-6E8A-4147-A177-3AD203B41FA5}">
                      <a16:colId xmlns:a16="http://schemas.microsoft.com/office/drawing/2014/main" val="4102272429"/>
                    </a:ext>
                  </a:extLst>
                </a:gridCol>
              </a:tblGrid>
              <a:tr h="444644">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FY-25 DBE Target Goal (percentage) – Step 2</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8.10%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743706589"/>
                  </a:ext>
                </a:extLst>
              </a:tr>
              <a:tr h="444644">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FY-26 DBE Target Goal (percentage) – Step 2</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8.12%</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772324579"/>
                  </a:ext>
                </a:extLst>
              </a:tr>
              <a:tr h="444644">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FY-27 DBE Target Goal (percentage) – Step 2</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8.10%</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255272893"/>
                  </a:ext>
                </a:extLst>
              </a:tr>
              <a:tr h="444644">
                <a:tc>
                  <a:txBody>
                    <a:bodyPr/>
                    <a:lstStyle/>
                    <a:p>
                      <a:pPr marL="0" marR="0">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Total calculated base goal for FY-25-26-27 – Step 2</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8.11%</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117713854"/>
                  </a:ext>
                </a:extLst>
              </a:tr>
            </a:tbl>
          </a:graphicData>
        </a:graphic>
      </p:graphicFrame>
      <p:graphicFrame>
        <p:nvGraphicFramePr>
          <p:cNvPr id="4" name="Table 3">
            <a:extLst>
              <a:ext uri="{FF2B5EF4-FFF2-40B4-BE49-F238E27FC236}">
                <a16:creationId xmlns:a16="http://schemas.microsoft.com/office/drawing/2014/main" id="{36866568-F388-F36D-F8C3-D6F40167FA4B}"/>
              </a:ext>
            </a:extLst>
          </p:cNvPr>
          <p:cNvGraphicFramePr>
            <a:graphicFrameLocks noGrp="1"/>
          </p:cNvGraphicFramePr>
          <p:nvPr>
            <p:extLst>
              <p:ext uri="{D42A27DB-BD31-4B8C-83A1-F6EECF244321}">
                <p14:modId xmlns:p14="http://schemas.microsoft.com/office/powerpoint/2010/main" val="150783288"/>
              </p:ext>
            </p:extLst>
          </p:nvPr>
        </p:nvGraphicFramePr>
        <p:xfrm>
          <a:off x="363681" y="3714749"/>
          <a:ext cx="8427027" cy="1262495"/>
        </p:xfrm>
        <a:graphic>
          <a:graphicData uri="http://schemas.openxmlformats.org/drawingml/2006/table">
            <a:tbl>
              <a:tblPr firstRow="1" firstCol="1" bandRow="1">
                <a:tableStyleId>{5C22544A-7EE6-4342-B048-85BDC9FD1C3A}</a:tableStyleId>
              </a:tblPr>
              <a:tblGrid>
                <a:gridCol w="5695385">
                  <a:extLst>
                    <a:ext uri="{9D8B030D-6E8A-4147-A177-3AD203B41FA5}">
                      <a16:colId xmlns:a16="http://schemas.microsoft.com/office/drawing/2014/main" val="2081587950"/>
                    </a:ext>
                  </a:extLst>
                </a:gridCol>
                <a:gridCol w="2731642">
                  <a:extLst>
                    <a:ext uri="{9D8B030D-6E8A-4147-A177-3AD203B41FA5}">
                      <a16:colId xmlns:a16="http://schemas.microsoft.com/office/drawing/2014/main" val="4286490321"/>
                    </a:ext>
                  </a:extLst>
                </a:gridCol>
              </a:tblGrid>
              <a:tr h="1262495">
                <a:tc>
                  <a:txBody>
                    <a:bodyPr/>
                    <a:lstStyle/>
                    <a:p>
                      <a:pPr marL="0" marR="0" algn="ctr">
                        <a:lnSpc>
                          <a:spcPct val="115000"/>
                        </a:lnSpc>
                        <a:spcBef>
                          <a:spcPts val="0"/>
                        </a:spcBef>
                        <a:spcAft>
                          <a:spcPts val="0"/>
                        </a:spcAft>
                      </a:pPr>
                      <a:r>
                        <a:rPr lang="en-US" sz="2800" b="1" dirty="0">
                          <a:effectLst/>
                          <a:latin typeface="Times New Roman" panose="02020603050405020304" pitchFamily="18" charset="0"/>
                          <a:cs typeface="Times New Roman" panose="02020603050405020304" pitchFamily="18" charset="0"/>
                        </a:rPr>
                        <a:t>FY-25-26-27 Overall Goal</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800" b="1" dirty="0">
                          <a:effectLst/>
                          <a:latin typeface="Times New Roman" panose="02020603050405020304" pitchFamily="18" charset="0"/>
                          <a:cs typeface="Times New Roman" panose="02020603050405020304" pitchFamily="18" charset="0"/>
                        </a:rPr>
                        <a:t>8.11%</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56756473"/>
                  </a:ext>
                </a:extLst>
              </a:tr>
            </a:tbl>
          </a:graphicData>
        </a:graphic>
      </p:graphicFrame>
      <p:sp>
        <p:nvSpPr>
          <p:cNvPr id="9" name="Rectangle 1">
            <a:extLst>
              <a:ext uri="{FF2B5EF4-FFF2-40B4-BE49-F238E27FC236}">
                <a16:creationId xmlns:a16="http://schemas.microsoft.com/office/drawing/2014/main" id="{5332B891-AF85-B60A-68FF-7BB620C86258}"/>
              </a:ext>
            </a:extLst>
          </p:cNvPr>
          <p:cNvSpPr>
            <a:spLocks noChangeArrowheads="1"/>
          </p:cNvSpPr>
          <p:nvPr/>
        </p:nvSpPr>
        <p:spPr bwMode="auto">
          <a:xfrm>
            <a:off x="1803400" y="3486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897407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7748" y="90849"/>
            <a:ext cx="8000999" cy="584775"/>
          </a:xfrm>
          <a:prstGeom prst="rect">
            <a:avLst/>
          </a:prstGeom>
          <a:noFill/>
        </p:spPr>
        <p:txBody>
          <a:bodyPr wrap="square" rtlCol="0">
            <a:spAutoFit/>
          </a:bodyPr>
          <a:lstStyle/>
          <a:p>
            <a:pPr algn="ctr"/>
            <a:r>
              <a:rPr lang="en-US" sz="3200" dirty="0">
                <a:latin typeface="Arial Black" pitchFamily="34" charset="0"/>
              </a:rPr>
              <a:t>Examples of DBEs</a:t>
            </a:r>
          </a:p>
        </p:txBody>
      </p:sp>
      <p:sp>
        <p:nvSpPr>
          <p:cNvPr id="3" name="TextBox 2"/>
          <p:cNvSpPr txBox="1"/>
          <p:nvPr/>
        </p:nvSpPr>
        <p:spPr>
          <a:xfrm>
            <a:off x="587229" y="1045367"/>
            <a:ext cx="7902430" cy="954107"/>
          </a:xfrm>
          <a:prstGeom prst="rect">
            <a:avLst/>
          </a:prstGeom>
          <a:noFill/>
        </p:spPr>
        <p:txBody>
          <a:bodyPr wrap="square" rtlCol="0">
            <a:spAutoFit/>
          </a:bodyPr>
          <a:lstStyle/>
          <a:p>
            <a:pPr marL="457200" indent="-457200">
              <a:buFont typeface="Wingdings" panose="05000000000000000000" pitchFamily="2" charset="2"/>
              <a:buChar char="q"/>
            </a:pPr>
            <a:endParaRPr lang="en-US" sz="2800" b="1" dirty="0"/>
          </a:p>
          <a:p>
            <a:endParaRPr lang="en-US" sz="2800" b="1" dirty="0"/>
          </a:p>
        </p:txBody>
      </p:sp>
      <p:graphicFrame>
        <p:nvGraphicFramePr>
          <p:cNvPr id="5" name="Table 4">
            <a:extLst>
              <a:ext uri="{FF2B5EF4-FFF2-40B4-BE49-F238E27FC236}">
                <a16:creationId xmlns:a16="http://schemas.microsoft.com/office/drawing/2014/main" id="{D158A0E4-EE9C-420F-8A0D-2BC4D2DBB18C}"/>
              </a:ext>
            </a:extLst>
          </p:cNvPr>
          <p:cNvGraphicFramePr>
            <a:graphicFrameLocks noGrp="1"/>
          </p:cNvGraphicFramePr>
          <p:nvPr>
            <p:extLst>
              <p:ext uri="{D42A27DB-BD31-4B8C-83A1-F6EECF244321}">
                <p14:modId xmlns:p14="http://schemas.microsoft.com/office/powerpoint/2010/main" val="4006988373"/>
              </p:ext>
            </p:extLst>
          </p:nvPr>
        </p:nvGraphicFramePr>
        <p:xfrm>
          <a:off x="129209" y="875871"/>
          <a:ext cx="8885582" cy="5580256"/>
        </p:xfrm>
        <a:graphic>
          <a:graphicData uri="http://schemas.openxmlformats.org/drawingml/2006/table">
            <a:tbl>
              <a:tblPr>
                <a:tableStyleId>{5C22544A-7EE6-4342-B048-85BDC9FD1C3A}</a:tableStyleId>
              </a:tblPr>
              <a:tblGrid>
                <a:gridCol w="8885582">
                  <a:extLst>
                    <a:ext uri="{9D8B030D-6E8A-4147-A177-3AD203B41FA5}">
                      <a16:colId xmlns:a16="http://schemas.microsoft.com/office/drawing/2014/main" val="2822716895"/>
                    </a:ext>
                  </a:extLst>
                </a:gridCol>
              </a:tblGrid>
              <a:tr h="348766">
                <a:tc>
                  <a:txBody>
                    <a:bodyPr/>
                    <a:lstStyle/>
                    <a:p>
                      <a:pPr algn="l" fontAlgn="b"/>
                      <a:r>
                        <a:rPr lang="en-US" sz="2200" b="1" u="none" strike="noStrike" dirty="0">
                          <a:effectLst/>
                        </a:rPr>
                        <a:t>236220 - Construction Management</a:t>
                      </a:r>
                      <a:endParaRPr lang="en-US" sz="2200" b="1"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435984919"/>
                  </a:ext>
                </a:extLst>
              </a:tr>
              <a:tr h="348766">
                <a:tc>
                  <a:txBody>
                    <a:bodyPr/>
                    <a:lstStyle/>
                    <a:p>
                      <a:pPr algn="l" fontAlgn="ctr"/>
                      <a:r>
                        <a:rPr lang="en-US" sz="2200" b="1" u="none" strike="noStrike" dirty="0">
                          <a:effectLst/>
                        </a:rPr>
                        <a:t>237310 - Asphalt paving (i.e., highway, road, street, public sidewalk)</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894114371"/>
                  </a:ext>
                </a:extLst>
              </a:tr>
              <a:tr h="348766">
                <a:tc>
                  <a:txBody>
                    <a:bodyPr/>
                    <a:lstStyle/>
                    <a:p>
                      <a:pPr algn="l" fontAlgn="ctr"/>
                      <a:r>
                        <a:rPr lang="en-US" sz="2200" b="1" u="none" strike="noStrike" dirty="0">
                          <a:effectLst/>
                        </a:rPr>
                        <a:t>237310 - Concrete paving (i.e., highway, road, street, public sidewalk)</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819049924"/>
                  </a:ext>
                </a:extLst>
              </a:tr>
              <a:tr h="348766">
                <a:tc>
                  <a:txBody>
                    <a:bodyPr/>
                    <a:lstStyle/>
                    <a:p>
                      <a:pPr algn="l" fontAlgn="ctr"/>
                      <a:r>
                        <a:rPr lang="en-US" sz="2200" b="1" u="none" strike="noStrike" dirty="0">
                          <a:effectLst/>
                        </a:rPr>
                        <a:t>237310 - Painting lines on highways, streets and bridges</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159440974"/>
                  </a:ext>
                </a:extLst>
              </a:tr>
              <a:tr h="348766">
                <a:tc>
                  <a:txBody>
                    <a:bodyPr/>
                    <a:lstStyle/>
                    <a:p>
                      <a:pPr algn="l" fontAlgn="b"/>
                      <a:r>
                        <a:rPr lang="en-US" sz="2200" b="1" u="none" strike="noStrike" dirty="0">
                          <a:effectLst/>
                        </a:rPr>
                        <a:t>238210 - Electrical Contractors</a:t>
                      </a:r>
                      <a:endParaRPr lang="en-US" sz="2200" b="1"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1098037725"/>
                  </a:ext>
                </a:extLst>
              </a:tr>
              <a:tr h="348766">
                <a:tc>
                  <a:txBody>
                    <a:bodyPr/>
                    <a:lstStyle/>
                    <a:p>
                      <a:pPr algn="l" fontAlgn="ctr"/>
                      <a:r>
                        <a:rPr lang="en-US" sz="2200" b="1" u="none" strike="noStrike" dirty="0">
                          <a:effectLst/>
                        </a:rPr>
                        <a:t>484110 - General freight trucking, local; </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853548850"/>
                  </a:ext>
                </a:extLst>
              </a:tr>
              <a:tr h="348766">
                <a:tc>
                  <a:txBody>
                    <a:bodyPr/>
                    <a:lstStyle/>
                    <a:p>
                      <a:pPr algn="l" fontAlgn="ctr"/>
                      <a:r>
                        <a:rPr lang="en-US" sz="2200" b="1" u="none" strike="noStrike" dirty="0">
                          <a:effectLst/>
                        </a:rPr>
                        <a:t>484121 - General Freight Trucking, Long-Distance, Truckload; </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183941516"/>
                  </a:ext>
                </a:extLst>
              </a:tr>
              <a:tr h="348766">
                <a:tc>
                  <a:txBody>
                    <a:bodyPr/>
                    <a:lstStyle/>
                    <a:p>
                      <a:pPr algn="l" fontAlgn="ctr"/>
                      <a:r>
                        <a:rPr lang="en-US" sz="2200" b="1" u="none" strike="noStrike" dirty="0">
                          <a:effectLst/>
                        </a:rPr>
                        <a:t>484220 - Gravel hauling, local; 484239 - Gravel hauling, long-distance</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646608090"/>
                  </a:ext>
                </a:extLst>
              </a:tr>
              <a:tr h="348766">
                <a:tc>
                  <a:txBody>
                    <a:bodyPr/>
                    <a:lstStyle/>
                    <a:p>
                      <a:pPr algn="l" fontAlgn="ctr"/>
                      <a:r>
                        <a:rPr lang="en-US" sz="2200" b="1" u="none" strike="noStrike" dirty="0">
                          <a:effectLst/>
                        </a:rPr>
                        <a:t>484220 - Sand hauling, local dump trucks</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599401224"/>
                  </a:ext>
                </a:extLst>
              </a:tr>
              <a:tr h="348766">
                <a:tc>
                  <a:txBody>
                    <a:bodyPr/>
                    <a:lstStyle/>
                    <a:p>
                      <a:pPr algn="l" fontAlgn="ctr"/>
                      <a:r>
                        <a:rPr lang="en-US" sz="2200" b="1" u="none" strike="noStrike" dirty="0">
                          <a:effectLst/>
                        </a:rPr>
                        <a:t>484220 - Top-soil hauling, local dump trucks</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83641359"/>
                  </a:ext>
                </a:extLst>
              </a:tr>
              <a:tr h="348766">
                <a:tc>
                  <a:txBody>
                    <a:bodyPr/>
                    <a:lstStyle/>
                    <a:p>
                      <a:pPr algn="l" fontAlgn="b"/>
                      <a:r>
                        <a:rPr lang="en-US" sz="2200" b="1" u="none" strike="noStrike" dirty="0">
                          <a:effectLst/>
                        </a:rPr>
                        <a:t>541219 - Accounting Services</a:t>
                      </a:r>
                      <a:endParaRPr lang="en-US" sz="2200" b="1" i="0" u="none" strike="noStrike" dirty="0">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4242529445"/>
                  </a:ext>
                </a:extLst>
              </a:tr>
              <a:tr h="348766">
                <a:tc>
                  <a:txBody>
                    <a:bodyPr/>
                    <a:lstStyle/>
                    <a:p>
                      <a:pPr algn="l" fontAlgn="ctr"/>
                      <a:r>
                        <a:rPr lang="en-US" sz="2200" b="1" u="none" strike="noStrike" dirty="0">
                          <a:effectLst/>
                        </a:rPr>
                        <a:t>541330 - Engineering services -  includes consulting engineers</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71945269"/>
                  </a:ext>
                </a:extLst>
              </a:tr>
              <a:tr h="348766">
                <a:tc>
                  <a:txBody>
                    <a:bodyPr/>
                    <a:lstStyle/>
                    <a:p>
                      <a:pPr algn="l" fontAlgn="ctr"/>
                      <a:r>
                        <a:rPr lang="en-US" sz="2200" b="1" u="none" strike="noStrike" dirty="0">
                          <a:effectLst/>
                        </a:rPr>
                        <a:t>541340 - </a:t>
                      </a:r>
                      <a:r>
                        <a:rPr kumimoji="0" lang="en-US" sz="2200" b="1" i="0" kern="1200" dirty="0">
                          <a:solidFill>
                            <a:schemeClr val="dk1"/>
                          </a:solidFill>
                          <a:effectLst/>
                          <a:latin typeface="+mn-lt"/>
                          <a:ea typeface="+mn-ea"/>
                          <a:cs typeface="+mn-cs"/>
                        </a:rPr>
                        <a:t>Computer-aided design drafting (CADD) services</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517223407"/>
                  </a:ext>
                </a:extLst>
              </a:tr>
              <a:tr h="348766">
                <a:tc>
                  <a:txBody>
                    <a:bodyPr/>
                    <a:lstStyle/>
                    <a:p>
                      <a:pPr algn="l" fontAlgn="ctr"/>
                      <a:r>
                        <a:rPr lang="en-US" sz="2200" b="1" u="none" strike="noStrike" dirty="0">
                          <a:effectLst/>
                        </a:rPr>
                        <a:t>541370 - Surveying and mapping services</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881601086"/>
                  </a:ext>
                </a:extLst>
              </a:tr>
              <a:tr h="348766">
                <a:tc>
                  <a:txBody>
                    <a:bodyPr/>
                    <a:lstStyle/>
                    <a:p>
                      <a:pPr algn="l" fontAlgn="ctr"/>
                      <a:r>
                        <a:rPr lang="en-US" sz="2200" b="1" u="none" strike="noStrike" dirty="0">
                          <a:effectLst/>
                        </a:rPr>
                        <a:t>561380 - </a:t>
                      </a:r>
                      <a:r>
                        <a:rPr kumimoji="0" lang="en-US" sz="2200" b="1" i="0" kern="1200" dirty="0">
                          <a:solidFill>
                            <a:schemeClr val="dk1"/>
                          </a:solidFill>
                          <a:effectLst/>
                          <a:latin typeface="+mn-lt"/>
                          <a:ea typeface="+mn-ea"/>
                          <a:cs typeface="+mn-cs"/>
                        </a:rPr>
                        <a:t>Geotechnical testing laboratories or services</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2026870919"/>
                  </a:ext>
                </a:extLst>
              </a:tr>
              <a:tr h="348766">
                <a:tc>
                  <a:txBody>
                    <a:bodyPr/>
                    <a:lstStyle/>
                    <a:p>
                      <a:pPr algn="l" fontAlgn="ctr"/>
                      <a:r>
                        <a:rPr lang="en-US" sz="2200" b="1" u="none" strike="noStrike" dirty="0">
                          <a:effectLst/>
                        </a:rPr>
                        <a:t>561730 - Landscaping Services - erosion control, sodding, seeding, etc.</a:t>
                      </a:r>
                      <a:endParaRPr lang="en-US" sz="2200" b="1"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3929376899"/>
                  </a:ext>
                </a:extLst>
              </a:tr>
            </a:tbl>
          </a:graphicData>
        </a:graphic>
      </p:graphicFrame>
    </p:spTree>
    <p:extLst>
      <p:ext uri="{BB962C8B-B14F-4D97-AF65-F5344CB8AC3E}">
        <p14:creationId xmlns:p14="http://schemas.microsoft.com/office/powerpoint/2010/main" val="2920468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5292416-E3D9-6712-73FB-8BAD40D2C8EE}"/>
              </a:ext>
            </a:extLst>
          </p:cNvPr>
          <p:cNvGraphicFramePr>
            <a:graphicFrameLocks noGrp="1"/>
          </p:cNvGraphicFramePr>
          <p:nvPr>
            <p:extLst>
              <p:ext uri="{D42A27DB-BD31-4B8C-83A1-F6EECF244321}">
                <p14:modId xmlns:p14="http://schemas.microsoft.com/office/powerpoint/2010/main" val="609724188"/>
              </p:ext>
            </p:extLst>
          </p:nvPr>
        </p:nvGraphicFramePr>
        <p:xfrm>
          <a:off x="223404" y="623454"/>
          <a:ext cx="8697191" cy="5977759"/>
        </p:xfrm>
        <a:graphic>
          <a:graphicData uri="http://schemas.openxmlformats.org/drawingml/2006/table">
            <a:tbl>
              <a:tblPr/>
              <a:tblGrid>
                <a:gridCol w="5218314">
                  <a:extLst>
                    <a:ext uri="{9D8B030D-6E8A-4147-A177-3AD203B41FA5}">
                      <a16:colId xmlns:a16="http://schemas.microsoft.com/office/drawing/2014/main" val="1000399753"/>
                    </a:ext>
                  </a:extLst>
                </a:gridCol>
                <a:gridCol w="2174300">
                  <a:extLst>
                    <a:ext uri="{9D8B030D-6E8A-4147-A177-3AD203B41FA5}">
                      <a16:colId xmlns:a16="http://schemas.microsoft.com/office/drawing/2014/main" val="2367121362"/>
                    </a:ext>
                  </a:extLst>
                </a:gridCol>
                <a:gridCol w="1304577">
                  <a:extLst>
                    <a:ext uri="{9D8B030D-6E8A-4147-A177-3AD203B41FA5}">
                      <a16:colId xmlns:a16="http://schemas.microsoft.com/office/drawing/2014/main" val="414598049"/>
                    </a:ext>
                  </a:extLst>
                </a:gridCol>
              </a:tblGrid>
              <a:tr h="410427">
                <a:tc>
                  <a:txBody>
                    <a:bodyPr/>
                    <a:lstStyle/>
                    <a:p>
                      <a:pPr algn="l"/>
                      <a:r>
                        <a:rPr lang="en-US" sz="1400" b="1" dirty="0">
                          <a:effectLst/>
                          <a:highlight>
                            <a:srgbClr val="F0F0F0"/>
                          </a:highlight>
                          <a:latin typeface="Times New Roman" panose="02020603050405020304" pitchFamily="18" charset="0"/>
                          <a:cs typeface="Times New Roman" panose="02020603050405020304" pitchFamily="18" charset="0"/>
                        </a:rPr>
                        <a:t>17 Bell County, Texas Certified DBE Firms - 2024</a:t>
                      </a:r>
                    </a:p>
                  </a:txBody>
                  <a:tcPr marL="13138" marR="13138" marT="13138" marB="13138" anchor="ctr">
                    <a:lnL>
                      <a:noFill/>
                    </a:lnL>
                    <a:lnR>
                      <a:noFill/>
                    </a:lnR>
                    <a:lnT>
                      <a:noFill/>
                    </a:lnT>
                    <a:lnB w="7620" cap="flat" cmpd="sng" algn="ctr">
                      <a:solidFill>
                        <a:srgbClr val="808080"/>
                      </a:solidFill>
                      <a:prstDash val="solid"/>
                      <a:round/>
                      <a:headEnd type="none" w="med" len="med"/>
                      <a:tailEnd type="none" w="med" len="med"/>
                    </a:lnB>
                    <a:solidFill>
                      <a:srgbClr val="F0F0F0"/>
                    </a:solidFill>
                  </a:tcPr>
                </a:tc>
                <a:tc>
                  <a:txBody>
                    <a:bodyPr/>
                    <a:lstStyle/>
                    <a:p>
                      <a:pPr algn="l"/>
                      <a:r>
                        <a:rPr lang="en-US" sz="1400" b="1" dirty="0">
                          <a:effectLst/>
                          <a:highlight>
                            <a:srgbClr val="F0F0F0"/>
                          </a:highlight>
                          <a:latin typeface="Times New Roman" panose="02020603050405020304" pitchFamily="18" charset="0"/>
                          <a:cs typeface="Times New Roman" panose="02020603050405020304" pitchFamily="18" charset="0"/>
                        </a:rPr>
                        <a:t>Location</a:t>
                      </a:r>
                    </a:p>
                  </a:txBody>
                  <a:tcPr marL="13138" marR="13138" marT="13138" marB="13138" anchor="ctr">
                    <a:lnL>
                      <a:noFill/>
                    </a:lnL>
                    <a:lnR>
                      <a:noFill/>
                    </a:lnR>
                    <a:lnT>
                      <a:noFill/>
                    </a:lnT>
                    <a:lnB w="7620" cap="flat" cmpd="sng" algn="ctr">
                      <a:solidFill>
                        <a:srgbClr val="808080"/>
                      </a:solidFill>
                      <a:prstDash val="solid"/>
                      <a:round/>
                      <a:headEnd type="none" w="med" len="med"/>
                      <a:tailEnd type="none" w="med" len="med"/>
                    </a:lnB>
                    <a:solidFill>
                      <a:srgbClr val="F0F0F0"/>
                    </a:solidFill>
                  </a:tcPr>
                </a:tc>
                <a:tc>
                  <a:txBody>
                    <a:bodyPr/>
                    <a:lstStyle/>
                    <a:p>
                      <a:pPr algn="ctr"/>
                      <a:r>
                        <a:rPr lang="en-US" sz="1400" b="1" dirty="0">
                          <a:effectLst/>
                          <a:highlight>
                            <a:srgbClr val="F0F0F0"/>
                          </a:highlight>
                          <a:latin typeface="Times New Roman" panose="02020603050405020304" pitchFamily="18" charset="0"/>
                          <a:cs typeface="Times New Roman" panose="02020603050405020304" pitchFamily="18" charset="0"/>
                        </a:rPr>
                        <a:t>Certification</a:t>
                      </a:r>
                    </a:p>
                  </a:txBody>
                  <a:tcPr marL="13138" marR="13138" marT="13138" marB="13138" anchor="ctr">
                    <a:lnL>
                      <a:noFill/>
                    </a:lnL>
                    <a:lnR>
                      <a:noFill/>
                    </a:lnR>
                    <a:lnT>
                      <a:noFill/>
                    </a:lnT>
                    <a:lnB w="7620" cap="flat" cmpd="sng" algn="ctr">
                      <a:solidFill>
                        <a:srgbClr val="808080"/>
                      </a:solidFill>
                      <a:prstDash val="solid"/>
                      <a:round/>
                      <a:headEnd type="none" w="med" len="med"/>
                      <a:tailEnd type="none" w="med" len="med"/>
                    </a:lnB>
                    <a:solidFill>
                      <a:srgbClr val="F0F0F0"/>
                    </a:solidFill>
                  </a:tcPr>
                </a:tc>
                <a:extLst>
                  <a:ext uri="{0D108BD9-81ED-4DB2-BD59-A6C34878D82A}">
                    <a16:rowId xmlns:a16="http://schemas.microsoft.com/office/drawing/2014/main" val="715344863"/>
                  </a:ext>
                </a:extLst>
              </a:tr>
              <a:tr h="445144">
                <a:tc>
                  <a:txBody>
                    <a:bodyPr/>
                    <a:lstStyle/>
                    <a:p>
                      <a:r>
                        <a:rPr lang="en-US" sz="1400" b="1" dirty="0">
                          <a:effectLst/>
                          <a:latin typeface="Times New Roman" panose="02020603050405020304" pitchFamily="18" charset="0"/>
                          <a:cs typeface="Times New Roman" panose="02020603050405020304" pitchFamily="18" charset="0"/>
                        </a:rPr>
                        <a:t>ABS - A Best Services Incorporated,</a:t>
                      </a:r>
                      <a:br>
                        <a:rPr lang="en-US" sz="1400" b="1" dirty="0">
                          <a:effectLst/>
                          <a:latin typeface="Times New Roman" panose="02020603050405020304" pitchFamily="18" charset="0"/>
                          <a:cs typeface="Times New Roman" panose="02020603050405020304" pitchFamily="18" charset="0"/>
                        </a:rPr>
                      </a:br>
                      <a:r>
                        <a:rPr lang="en-US" sz="1400" b="1" dirty="0">
                          <a:effectLst/>
                          <a:latin typeface="Times New Roman" panose="02020603050405020304" pitchFamily="18" charset="0"/>
                          <a:cs typeface="Times New Roman" panose="02020603050405020304" pitchFamily="18" charset="0"/>
                        </a:rPr>
                        <a:t> DBA ABS-A Best Services.Inc.</a:t>
                      </a:r>
                    </a:p>
                  </a:txBody>
                  <a:tcPr marL="13138" marR="13138" marT="13138" marB="13138">
                    <a:lnL>
                      <a:noFill/>
                    </a:lnL>
                    <a:lnR>
                      <a:noFill/>
                    </a:lnR>
                    <a:lnT w="7620" cap="flat" cmpd="sng" algn="ctr">
                      <a:solidFill>
                        <a:srgbClr val="80808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Temple, TX</a:t>
                      </a:r>
                    </a:p>
                  </a:txBody>
                  <a:tcPr marL="13138" marR="13138" marT="13138" marB="13138">
                    <a:lnL>
                      <a:noFill/>
                    </a:lnL>
                    <a:lnR>
                      <a:noFill/>
                    </a:lnR>
                    <a:lnT w="7620" cap="flat" cmpd="sng" algn="ctr">
                      <a:solidFill>
                        <a:srgbClr val="80808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80808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3941616228"/>
                  </a:ext>
                </a:extLst>
              </a:tr>
              <a:tr h="445144">
                <a:tc>
                  <a:txBody>
                    <a:bodyPr/>
                    <a:lstStyle/>
                    <a:p>
                      <a:r>
                        <a:rPr lang="en-US" sz="1400" b="1" dirty="0">
                          <a:effectLst/>
                          <a:latin typeface="Times New Roman" panose="02020603050405020304" pitchFamily="18" charset="0"/>
                          <a:cs typeface="Times New Roman" panose="02020603050405020304" pitchFamily="18" charset="0"/>
                        </a:rPr>
                        <a:t>alnama3 corporation LLC,</a:t>
                      </a:r>
                      <a:br>
                        <a:rPr lang="en-US" sz="1400" b="1" dirty="0">
                          <a:effectLst/>
                          <a:latin typeface="Times New Roman" panose="02020603050405020304" pitchFamily="18" charset="0"/>
                          <a:cs typeface="Times New Roman" panose="02020603050405020304" pitchFamily="18" charset="0"/>
                        </a:rPr>
                      </a:br>
                      <a:r>
                        <a:rPr lang="en-US" sz="1400" b="1" dirty="0">
                          <a:effectLst/>
                          <a:latin typeface="Times New Roman" panose="02020603050405020304" pitchFamily="18" charset="0"/>
                          <a:cs typeface="Times New Roman" panose="02020603050405020304" pitchFamily="18" charset="0"/>
                        </a:rPr>
                        <a:t> DBA alnama3 corporation LLC</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Harker Heights,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1695432413"/>
                  </a:ext>
                </a:extLst>
              </a:tr>
              <a:tr h="235482">
                <a:tc>
                  <a:txBody>
                    <a:bodyPr/>
                    <a:lstStyle/>
                    <a:p>
                      <a:r>
                        <a:rPr lang="en-US" sz="1400" b="1" dirty="0">
                          <a:effectLst/>
                          <a:latin typeface="Times New Roman" panose="02020603050405020304" pitchFamily="18" charset="0"/>
                          <a:cs typeface="Times New Roman" panose="02020603050405020304" pitchFamily="18" charset="0"/>
                        </a:rPr>
                        <a:t>BDB Solutions, LLC</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Belton,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667782480"/>
                  </a:ext>
                </a:extLst>
              </a:tr>
              <a:tr h="235482">
                <a:tc>
                  <a:txBody>
                    <a:bodyPr/>
                    <a:lstStyle/>
                    <a:p>
                      <a:r>
                        <a:rPr lang="en-US" sz="1400" b="1" dirty="0">
                          <a:effectLst/>
                          <a:latin typeface="Times New Roman" panose="02020603050405020304" pitchFamily="18" charset="0"/>
                          <a:cs typeface="Times New Roman" panose="02020603050405020304" pitchFamily="18" charset="0"/>
                        </a:rPr>
                        <a:t>Capital Hill Solutions LLC</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Killeen,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512149025"/>
                  </a:ext>
                </a:extLst>
              </a:tr>
              <a:tr h="445144">
                <a:tc>
                  <a:txBody>
                    <a:bodyPr/>
                    <a:lstStyle/>
                    <a:p>
                      <a:r>
                        <a:rPr lang="en-US" sz="1400" b="1" dirty="0">
                          <a:effectLst/>
                          <a:latin typeface="Times New Roman" panose="02020603050405020304" pitchFamily="18" charset="0"/>
                          <a:cs typeface="Times New Roman" panose="02020603050405020304" pitchFamily="18" charset="0"/>
                        </a:rPr>
                        <a:t>Centex Engineering and Design, LLC,</a:t>
                      </a:r>
                      <a:br>
                        <a:rPr lang="en-US" sz="1400" b="1" dirty="0">
                          <a:effectLst/>
                          <a:latin typeface="Times New Roman" panose="02020603050405020304" pitchFamily="18" charset="0"/>
                          <a:cs typeface="Times New Roman" panose="02020603050405020304" pitchFamily="18" charset="0"/>
                        </a:rPr>
                      </a:br>
                      <a:r>
                        <a:rPr lang="en-US" sz="1400" b="1" dirty="0">
                          <a:effectLst/>
                          <a:latin typeface="Times New Roman" panose="02020603050405020304" pitchFamily="18" charset="0"/>
                          <a:cs typeface="Times New Roman" panose="02020603050405020304" pitchFamily="18" charset="0"/>
                        </a:rPr>
                        <a:t> DBA Cen-Tex Engineering</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Belton,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3170263335"/>
                  </a:ext>
                </a:extLst>
              </a:tr>
              <a:tr h="235482">
                <a:tc>
                  <a:txBody>
                    <a:bodyPr/>
                    <a:lstStyle/>
                    <a:p>
                      <a:r>
                        <a:rPr lang="en-US" sz="1400" b="1" dirty="0">
                          <a:effectLst/>
                          <a:latin typeface="Times New Roman" panose="02020603050405020304" pitchFamily="18" charset="0"/>
                          <a:cs typeface="Times New Roman" panose="02020603050405020304" pitchFamily="18" charset="0"/>
                        </a:rPr>
                        <a:t>David L. King Concrete Construction</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Killeen,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1768389245"/>
                  </a:ext>
                </a:extLst>
              </a:tr>
              <a:tr h="235482">
                <a:tc>
                  <a:txBody>
                    <a:bodyPr/>
                    <a:lstStyle/>
                    <a:p>
                      <a:r>
                        <a:rPr lang="en-US" sz="1400" b="1" dirty="0">
                          <a:effectLst/>
                          <a:latin typeface="Times New Roman" panose="02020603050405020304" pitchFamily="18" charset="0"/>
                          <a:cs typeface="Times New Roman" panose="02020603050405020304" pitchFamily="18" charset="0"/>
                        </a:rPr>
                        <a:t>Eddie Hurst</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Temple,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1217097124"/>
                  </a:ext>
                </a:extLst>
              </a:tr>
              <a:tr h="445144">
                <a:tc>
                  <a:txBody>
                    <a:bodyPr/>
                    <a:lstStyle/>
                    <a:p>
                      <a:r>
                        <a:rPr lang="fr-FR" sz="1400" b="1" dirty="0">
                          <a:effectLst/>
                          <a:latin typeface="Times New Roman" panose="02020603050405020304" pitchFamily="18" charset="0"/>
                          <a:cs typeface="Times New Roman" panose="02020603050405020304" pitchFamily="18" charset="0"/>
                        </a:rPr>
                        <a:t>G. Enterprises,</a:t>
                      </a:r>
                      <a:br>
                        <a:rPr lang="fr-FR" sz="1400" b="1" dirty="0">
                          <a:effectLst/>
                          <a:latin typeface="Times New Roman" panose="02020603050405020304" pitchFamily="18" charset="0"/>
                          <a:cs typeface="Times New Roman" panose="02020603050405020304" pitchFamily="18" charset="0"/>
                        </a:rPr>
                      </a:br>
                      <a:r>
                        <a:rPr lang="fr-FR" sz="1400" b="1" dirty="0">
                          <a:effectLst/>
                          <a:latin typeface="Times New Roman" panose="02020603050405020304" pitchFamily="18" charset="0"/>
                          <a:cs typeface="Times New Roman" panose="02020603050405020304" pitchFamily="18" charset="0"/>
                        </a:rPr>
                        <a:t> DBA G.Enterprises</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KILLEEN,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2466220563"/>
                  </a:ext>
                </a:extLst>
              </a:tr>
              <a:tr h="235482">
                <a:tc>
                  <a:txBody>
                    <a:bodyPr/>
                    <a:lstStyle/>
                    <a:p>
                      <a:r>
                        <a:rPr lang="en-US" sz="1400" b="1" dirty="0">
                          <a:effectLst/>
                          <a:latin typeface="Times New Roman" panose="02020603050405020304" pitchFamily="18" charset="0"/>
                          <a:cs typeface="Times New Roman" panose="02020603050405020304" pitchFamily="18" charset="0"/>
                        </a:rPr>
                        <a:t>Lone Star Right of Way Services, Inc.</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Belton,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2058479208"/>
                  </a:ext>
                </a:extLst>
              </a:tr>
              <a:tr h="445144">
                <a:tc>
                  <a:txBody>
                    <a:bodyPr/>
                    <a:lstStyle/>
                    <a:p>
                      <a:r>
                        <a:rPr lang="en-US" sz="1400" b="1" dirty="0">
                          <a:effectLst/>
                          <a:latin typeface="Times New Roman" panose="02020603050405020304" pitchFamily="18" charset="0"/>
                          <a:cs typeface="Times New Roman" panose="02020603050405020304" pitchFamily="18" charset="0"/>
                        </a:rPr>
                        <a:t>Morgan Scott Management Consultants, LLC,</a:t>
                      </a:r>
                      <a:br>
                        <a:rPr lang="en-US" sz="1400" b="1" dirty="0">
                          <a:effectLst/>
                          <a:latin typeface="Times New Roman" panose="02020603050405020304" pitchFamily="18" charset="0"/>
                          <a:cs typeface="Times New Roman" panose="02020603050405020304" pitchFamily="18" charset="0"/>
                        </a:rPr>
                      </a:br>
                      <a:r>
                        <a:rPr lang="en-US" sz="1400" b="1" dirty="0">
                          <a:effectLst/>
                          <a:latin typeface="Times New Roman" panose="02020603050405020304" pitchFamily="18" charset="0"/>
                          <a:cs typeface="Times New Roman" panose="02020603050405020304" pitchFamily="18" charset="0"/>
                        </a:rPr>
                        <a:t> DBA Morgan Scott Construction Company</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Belton,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3662509522"/>
                  </a:ext>
                </a:extLst>
              </a:tr>
              <a:tr h="445144">
                <a:tc>
                  <a:txBody>
                    <a:bodyPr/>
                    <a:lstStyle/>
                    <a:p>
                      <a:r>
                        <a:rPr lang="en-US" sz="1400" b="1" dirty="0">
                          <a:effectLst/>
                          <a:latin typeface="Times New Roman" panose="02020603050405020304" pitchFamily="18" charset="0"/>
                          <a:cs typeface="Times New Roman" panose="02020603050405020304" pitchFamily="18" charset="0"/>
                        </a:rPr>
                        <a:t>Quality Ventilation LLC,</a:t>
                      </a:r>
                      <a:br>
                        <a:rPr lang="en-US" sz="1400" b="1" dirty="0">
                          <a:effectLst/>
                          <a:latin typeface="Times New Roman" panose="02020603050405020304" pitchFamily="18" charset="0"/>
                          <a:cs typeface="Times New Roman" panose="02020603050405020304" pitchFamily="18" charset="0"/>
                        </a:rPr>
                      </a:br>
                      <a:r>
                        <a:rPr lang="en-US" sz="1400" b="1" dirty="0">
                          <a:effectLst/>
                          <a:latin typeface="Times New Roman" panose="02020603050405020304" pitchFamily="18" charset="0"/>
                          <a:cs typeface="Times New Roman" panose="02020603050405020304" pitchFamily="18" charset="0"/>
                        </a:rPr>
                        <a:t> DBA QUALITY VENTILATION</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Killeen,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2454733270"/>
                  </a:ext>
                </a:extLst>
              </a:tr>
              <a:tr h="235482">
                <a:tc>
                  <a:txBody>
                    <a:bodyPr/>
                    <a:lstStyle/>
                    <a:p>
                      <a:r>
                        <a:rPr lang="en-US" sz="1400" b="1" dirty="0">
                          <a:effectLst/>
                          <a:latin typeface="Times New Roman" panose="02020603050405020304" pitchFamily="18" charset="0"/>
                          <a:cs typeface="Times New Roman" panose="02020603050405020304" pitchFamily="18" charset="0"/>
                        </a:rPr>
                        <a:t>R K Stephens Construction, LLC</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HEIDENHEIMER,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190678175"/>
                  </a:ext>
                </a:extLst>
              </a:tr>
              <a:tr h="445144">
                <a:tc>
                  <a:txBody>
                    <a:bodyPr/>
                    <a:lstStyle/>
                    <a:p>
                      <a:r>
                        <a:rPr lang="fr-FR" sz="1400" b="1" dirty="0">
                          <a:effectLst/>
                          <a:latin typeface="Times New Roman" panose="02020603050405020304" pitchFamily="18" charset="0"/>
                          <a:cs typeface="Times New Roman" panose="02020603050405020304" pitchFamily="18" charset="0"/>
                        </a:rPr>
                        <a:t>Remedy Technological Services, LP,</a:t>
                      </a:r>
                      <a:br>
                        <a:rPr lang="fr-FR" sz="1400" b="1" dirty="0">
                          <a:effectLst/>
                          <a:latin typeface="Times New Roman" panose="02020603050405020304" pitchFamily="18" charset="0"/>
                          <a:cs typeface="Times New Roman" panose="02020603050405020304" pitchFamily="18" charset="0"/>
                        </a:rPr>
                      </a:br>
                      <a:r>
                        <a:rPr lang="fr-FR" sz="1400" b="1" dirty="0">
                          <a:effectLst/>
                          <a:latin typeface="Times New Roman" panose="02020603050405020304" pitchFamily="18" charset="0"/>
                          <a:cs typeface="Times New Roman" panose="02020603050405020304" pitchFamily="18" charset="0"/>
                        </a:rPr>
                        <a:t> DBA CENTEX TECHNOLOGIES</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KILLEEN,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2321161598"/>
                  </a:ext>
                </a:extLst>
              </a:tr>
              <a:tr h="235482">
                <a:tc>
                  <a:txBody>
                    <a:bodyPr/>
                    <a:lstStyle/>
                    <a:p>
                      <a:r>
                        <a:rPr lang="en-US" sz="1400" b="1" dirty="0">
                          <a:effectLst/>
                          <a:latin typeface="Times New Roman" panose="02020603050405020304" pitchFamily="18" charset="0"/>
                          <a:cs typeface="Times New Roman" panose="02020603050405020304" pitchFamily="18" charset="0"/>
                        </a:rPr>
                        <a:t>Shamgar Enterprises LLC</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Killeen,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1823827566"/>
                  </a:ext>
                </a:extLst>
              </a:tr>
              <a:tr h="235482">
                <a:tc>
                  <a:txBody>
                    <a:bodyPr/>
                    <a:lstStyle/>
                    <a:p>
                      <a:r>
                        <a:rPr lang="en-US" sz="1400" b="1" dirty="0">
                          <a:effectLst/>
                          <a:latin typeface="Times New Roman" panose="02020603050405020304" pitchFamily="18" charset="0"/>
                          <a:cs typeface="Times New Roman" panose="02020603050405020304" pitchFamily="18" charset="0"/>
                        </a:rPr>
                        <a:t>Tach Services, Inc.</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KILLEEN,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40972674"/>
                  </a:ext>
                </a:extLst>
              </a:tr>
              <a:tr h="235482">
                <a:tc>
                  <a:txBody>
                    <a:bodyPr/>
                    <a:lstStyle/>
                    <a:p>
                      <a:r>
                        <a:rPr lang="en-US" sz="1400" b="1" dirty="0">
                          <a:effectLst/>
                          <a:latin typeface="Times New Roman" panose="02020603050405020304" pitchFamily="18" charset="0"/>
                          <a:cs typeface="Times New Roman" panose="02020603050405020304" pitchFamily="18" charset="0"/>
                        </a:rPr>
                        <a:t>TNK Services, LLC.</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KILLEEN,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658799029"/>
                  </a:ext>
                </a:extLst>
              </a:tr>
              <a:tr h="235482">
                <a:tc>
                  <a:txBody>
                    <a:bodyPr/>
                    <a:lstStyle/>
                    <a:p>
                      <a:r>
                        <a:rPr lang="en-US" sz="1400" b="1" dirty="0">
                          <a:effectLst/>
                          <a:latin typeface="Times New Roman" panose="02020603050405020304" pitchFamily="18" charset="0"/>
                          <a:cs typeface="Times New Roman" panose="02020603050405020304" pitchFamily="18" charset="0"/>
                        </a:rPr>
                        <a:t>Yoko Excavating, LLC</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r>
                        <a:rPr lang="en-US" sz="1400" b="1" dirty="0">
                          <a:effectLst/>
                          <a:latin typeface="Times New Roman" panose="02020603050405020304" pitchFamily="18" charset="0"/>
                          <a:cs typeface="Times New Roman" panose="02020603050405020304" pitchFamily="18" charset="0"/>
                        </a:rPr>
                        <a:t>Belton, TX</a:t>
                      </a: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tc>
                  <a:txBody>
                    <a:bodyPr/>
                    <a:lstStyle/>
                    <a:p>
                      <a:pPr algn="ctr"/>
                      <a:r>
                        <a:rPr lang="en-US" sz="1400" b="1" dirty="0">
                          <a:solidFill>
                            <a:srgbClr val="000099"/>
                          </a:solidFill>
                          <a:effectLst/>
                          <a:latin typeface="Times New Roman" panose="02020603050405020304" pitchFamily="18" charset="0"/>
                          <a:cs typeface="Times New Roman" panose="02020603050405020304" pitchFamily="18" charset="0"/>
                        </a:rPr>
                        <a:t>DBE</a:t>
                      </a:r>
                      <a:endParaRPr lang="en-US" sz="1400" b="1" dirty="0">
                        <a:effectLst/>
                        <a:latin typeface="Times New Roman" panose="02020603050405020304" pitchFamily="18" charset="0"/>
                        <a:cs typeface="Times New Roman" panose="02020603050405020304" pitchFamily="18" charset="0"/>
                      </a:endParaRPr>
                    </a:p>
                  </a:txBody>
                  <a:tcPr marL="13138" marR="13138" marT="13138" marB="13138">
                    <a:lnL>
                      <a:noFill/>
                    </a:lnL>
                    <a:lnR>
                      <a:noFill/>
                    </a:lnR>
                    <a:lnT w="7620" cap="flat" cmpd="sng" algn="ctr">
                      <a:solidFill>
                        <a:srgbClr val="E0E0E0"/>
                      </a:solidFill>
                      <a:prstDash val="solid"/>
                      <a:round/>
                      <a:headEnd type="none" w="med" len="med"/>
                      <a:tailEnd type="none" w="med" len="med"/>
                    </a:lnT>
                    <a:lnB w="7620" cap="flat" cmpd="sng" algn="ctr">
                      <a:solidFill>
                        <a:srgbClr val="E0E0E0"/>
                      </a:solidFill>
                      <a:prstDash val="solid"/>
                      <a:round/>
                      <a:headEnd type="none" w="med" len="med"/>
                      <a:tailEnd type="none" w="med" len="med"/>
                    </a:lnB>
                    <a:noFill/>
                  </a:tcPr>
                </a:tc>
                <a:extLst>
                  <a:ext uri="{0D108BD9-81ED-4DB2-BD59-A6C34878D82A}">
                    <a16:rowId xmlns:a16="http://schemas.microsoft.com/office/drawing/2014/main" val="3919830647"/>
                  </a:ext>
                </a:extLst>
              </a:tr>
            </a:tbl>
          </a:graphicData>
        </a:graphic>
      </p:graphicFrame>
    </p:spTree>
    <p:extLst>
      <p:ext uri="{BB962C8B-B14F-4D97-AF65-F5344CB8AC3E}">
        <p14:creationId xmlns:p14="http://schemas.microsoft.com/office/powerpoint/2010/main" val="1991616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1088"/>
            <a:ext cx="8000999" cy="584775"/>
          </a:xfrm>
          <a:prstGeom prst="rect">
            <a:avLst/>
          </a:prstGeom>
          <a:noFill/>
        </p:spPr>
        <p:txBody>
          <a:bodyPr wrap="square" rtlCol="0">
            <a:spAutoFit/>
          </a:bodyPr>
          <a:lstStyle/>
          <a:p>
            <a:pPr algn="ctr"/>
            <a:r>
              <a:rPr lang="en-US" sz="3200" dirty="0">
                <a:latin typeface="Arial Black" pitchFamily="34" charset="0"/>
              </a:rPr>
              <a:t>Questions and Open Discussions</a:t>
            </a:r>
          </a:p>
        </p:txBody>
      </p:sp>
      <p:sp>
        <p:nvSpPr>
          <p:cNvPr id="3" name="TextBox 2"/>
          <p:cNvSpPr txBox="1"/>
          <p:nvPr/>
        </p:nvSpPr>
        <p:spPr>
          <a:xfrm>
            <a:off x="440376" y="2542838"/>
            <a:ext cx="8464632" cy="4031873"/>
          </a:xfrm>
          <a:prstGeom prst="rect">
            <a:avLst/>
          </a:prstGeom>
          <a:noFill/>
        </p:spPr>
        <p:txBody>
          <a:bodyPr wrap="square" rtlCol="0">
            <a:spAutoFit/>
          </a:bodyPr>
          <a:lstStyle/>
          <a:p>
            <a:pPr algn="ctr"/>
            <a:r>
              <a:rPr lang="en-US" sz="3200" b="1" dirty="0"/>
              <a:t>To become DBE certified visit: </a:t>
            </a:r>
            <a:r>
              <a:rPr lang="en-US" sz="3200" b="1" dirty="0">
                <a:hlinkClick r:id="rId3"/>
              </a:rPr>
              <a:t>https://txdot.txdotcms.com/</a:t>
            </a:r>
            <a:endParaRPr lang="en-US" sz="3200" b="1" dirty="0"/>
          </a:p>
          <a:p>
            <a:pPr algn="ctr"/>
            <a:endParaRPr lang="en-US" sz="3200" b="1" dirty="0"/>
          </a:p>
          <a:p>
            <a:pPr algn="ctr"/>
            <a:r>
              <a:rPr lang="en-US" sz="3200" b="1" dirty="0"/>
              <a:t>Or for more information about DBE visit: </a:t>
            </a:r>
            <a:r>
              <a:rPr lang="en-US" sz="3200" b="1" dirty="0">
                <a:hlinkClick r:id="rId4"/>
              </a:rPr>
              <a:t>https://flygrk.com/business/dbe-acdbe-opportunities/</a:t>
            </a:r>
            <a:endParaRPr lang="en-US" sz="3200" b="1" dirty="0"/>
          </a:p>
          <a:p>
            <a:pPr algn="ctr"/>
            <a:endParaRPr lang="en-US" sz="3200" b="1" dirty="0"/>
          </a:p>
          <a:p>
            <a:pPr algn="ctr"/>
            <a:r>
              <a:rPr lang="en-US" sz="3200" b="1" i="1" dirty="0"/>
              <a:t>Thank you for your participation!</a:t>
            </a:r>
          </a:p>
        </p:txBody>
      </p:sp>
      <p:pic>
        <p:nvPicPr>
          <p:cNvPr id="7" name="Picture 6" descr="A building with flags flying in the air&#10;&#10;Description automatically generated">
            <a:extLst>
              <a:ext uri="{FF2B5EF4-FFF2-40B4-BE49-F238E27FC236}">
                <a16:creationId xmlns:a16="http://schemas.microsoft.com/office/drawing/2014/main" id="{E664B047-5B98-D6CC-5236-B1038BE8A56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0376" y="1116610"/>
            <a:ext cx="8263248" cy="1377208"/>
          </a:xfrm>
          <a:prstGeom prst="rect">
            <a:avLst/>
          </a:prstGeom>
        </p:spPr>
      </p:pic>
    </p:spTree>
    <p:extLst>
      <p:ext uri="{BB962C8B-B14F-4D97-AF65-F5344CB8AC3E}">
        <p14:creationId xmlns:p14="http://schemas.microsoft.com/office/powerpoint/2010/main" val="936802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57266"/>
            <a:ext cx="7315200" cy="584775"/>
          </a:xfrm>
          <a:prstGeom prst="rect">
            <a:avLst/>
          </a:prstGeom>
          <a:noFill/>
        </p:spPr>
        <p:txBody>
          <a:bodyPr wrap="square" rtlCol="0">
            <a:spAutoFit/>
          </a:bodyPr>
          <a:lstStyle/>
          <a:p>
            <a:pPr algn="ctr"/>
            <a:r>
              <a:rPr lang="en-US" sz="3200" dirty="0">
                <a:latin typeface="Arial Black" pitchFamily="34" charset="0"/>
              </a:rPr>
              <a:t>INTRODUCTIONS</a:t>
            </a:r>
          </a:p>
        </p:txBody>
      </p:sp>
      <p:sp>
        <p:nvSpPr>
          <p:cNvPr id="3" name="TextBox 2"/>
          <p:cNvSpPr txBox="1"/>
          <p:nvPr/>
        </p:nvSpPr>
        <p:spPr>
          <a:xfrm>
            <a:off x="587229" y="1045367"/>
            <a:ext cx="7902430" cy="1754326"/>
          </a:xfrm>
          <a:prstGeom prst="rect">
            <a:avLst/>
          </a:prstGeom>
          <a:noFill/>
        </p:spPr>
        <p:txBody>
          <a:bodyPr wrap="square" rtlCol="0">
            <a:spAutoFit/>
          </a:bodyPr>
          <a:lstStyle/>
          <a:p>
            <a:pPr marL="457200" indent="-457200">
              <a:buFont typeface="Wingdings" panose="05000000000000000000" pitchFamily="2" charset="2"/>
              <a:buChar char="q"/>
            </a:pPr>
            <a:r>
              <a:rPr lang="en-US" sz="3600" b="1" dirty="0"/>
              <a:t>NAME</a:t>
            </a:r>
          </a:p>
          <a:p>
            <a:pPr marL="457200" indent="-457200">
              <a:buFont typeface="Wingdings" panose="05000000000000000000" pitchFamily="2" charset="2"/>
              <a:buChar char="q"/>
            </a:pPr>
            <a:r>
              <a:rPr lang="en-US" sz="3600" b="1" dirty="0"/>
              <a:t>COMPANY / ORGANIZATION</a:t>
            </a:r>
          </a:p>
          <a:p>
            <a:pPr marL="457200" indent="-457200">
              <a:buFont typeface="Wingdings" panose="05000000000000000000" pitchFamily="2" charset="2"/>
              <a:buChar char="q"/>
            </a:pPr>
            <a:r>
              <a:rPr lang="en-US" sz="3600" b="1" dirty="0"/>
              <a:t>POSITION / TITLE / ROLE</a:t>
            </a:r>
          </a:p>
        </p:txBody>
      </p:sp>
      <p:pic>
        <p:nvPicPr>
          <p:cNvPr id="5" name="Picture 4">
            <a:extLst>
              <a:ext uri="{FF2B5EF4-FFF2-40B4-BE49-F238E27FC236}">
                <a16:creationId xmlns:a16="http://schemas.microsoft.com/office/drawing/2014/main" id="{9282EE90-1AC7-4EAF-A0DC-17F23BF7E7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1755" y="2922104"/>
            <a:ext cx="4218610" cy="2372968"/>
          </a:xfrm>
          <a:prstGeom prst="rect">
            <a:avLst/>
          </a:prstGeom>
        </p:spPr>
      </p:pic>
      <p:pic>
        <p:nvPicPr>
          <p:cNvPr id="7" name="Picture 6">
            <a:extLst>
              <a:ext uri="{FF2B5EF4-FFF2-40B4-BE49-F238E27FC236}">
                <a16:creationId xmlns:a16="http://schemas.microsoft.com/office/drawing/2014/main" id="{B264DB41-0B14-4481-9C5E-3EB461A89C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39" y="2986088"/>
            <a:ext cx="4104861" cy="2308984"/>
          </a:xfrm>
          <a:prstGeom prst="rect">
            <a:avLst/>
          </a:prstGeom>
        </p:spPr>
      </p:pic>
    </p:spTree>
    <p:extLst>
      <p:ext uri="{BB962C8B-B14F-4D97-AF65-F5344CB8AC3E}">
        <p14:creationId xmlns:p14="http://schemas.microsoft.com/office/powerpoint/2010/main" val="3850868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559" y="214097"/>
            <a:ext cx="8154100" cy="646331"/>
          </a:xfrm>
          <a:prstGeom prst="rect">
            <a:avLst/>
          </a:prstGeom>
          <a:noFill/>
        </p:spPr>
        <p:txBody>
          <a:bodyPr wrap="square" rtlCol="0">
            <a:spAutoFit/>
          </a:bodyPr>
          <a:lstStyle/>
          <a:p>
            <a:pPr algn="ctr"/>
            <a:r>
              <a:rPr lang="en-US" sz="3600" b="1" dirty="0"/>
              <a:t>Killeen Regional Airport</a:t>
            </a:r>
            <a:endParaRPr lang="en-US" sz="3600" b="1" dirty="0">
              <a:latin typeface="Arial Black" pitchFamily="34" charset="0"/>
            </a:endParaRPr>
          </a:p>
        </p:txBody>
      </p:sp>
      <p:sp>
        <p:nvSpPr>
          <p:cNvPr id="3" name="TextBox 2"/>
          <p:cNvSpPr txBox="1"/>
          <p:nvPr/>
        </p:nvSpPr>
        <p:spPr>
          <a:xfrm>
            <a:off x="587229" y="1045367"/>
            <a:ext cx="7902430" cy="5755422"/>
          </a:xfrm>
          <a:prstGeom prst="rect">
            <a:avLst/>
          </a:prstGeom>
          <a:noFill/>
        </p:spPr>
        <p:txBody>
          <a:bodyPr wrap="square" rtlCol="0">
            <a:spAutoFit/>
          </a:bodyPr>
          <a:lstStyle/>
          <a:p>
            <a:pPr algn="just"/>
            <a:r>
              <a:rPr lang="en-US" sz="2400" i="1" dirty="0">
                <a:effectLst/>
                <a:latin typeface="Arial" panose="020B0604020202020204" pitchFamily="34" charset="0"/>
                <a:ea typeface="Calibri" panose="020F0502020204030204" pitchFamily="34" charset="0"/>
                <a:cs typeface="Arial" panose="020B0604020202020204" pitchFamily="34" charset="0"/>
              </a:rPr>
              <a:t>The City of Killeen, owner of the Killeen Regional Airport (GRK), has established a Disadvantaged Business Enterprise (DBE) Program in accordance with regulations of the U.S. Department of Transportation (DOT), 49 CFR Part 26. The City of Killeen Department of Aviation has received Federal financial assistance from the Department of Transportation, and as a condition of receiving </a:t>
            </a:r>
            <a:r>
              <a:rPr lang="en-US" sz="2400" dirty="0">
                <a:effectLst/>
                <a:latin typeface="Arial" panose="020B0604020202020204" pitchFamily="34" charset="0"/>
                <a:ea typeface="Calibri" panose="020F0502020204030204" pitchFamily="34" charset="0"/>
                <a:cs typeface="Arial" panose="020B0604020202020204" pitchFamily="34" charset="0"/>
              </a:rPr>
              <a:t>this assistance, the City of Killeen Department of Aviation has signed an assurance that it will comply with 49 CFR Part 26 (hereafter referred to as “Part 26”). </a:t>
            </a:r>
            <a:r>
              <a:rPr lang="en-US" sz="2400" dirty="0">
                <a:effectLst/>
                <a:latin typeface="Arial" panose="020B0604020202020204" pitchFamily="34" charset="0"/>
                <a:ea typeface="Times New Roman" panose="02020603050405020304" pitchFamily="18" charset="0"/>
                <a:cs typeface="Arial" panose="020B0604020202020204" pitchFamily="34" charset="0"/>
              </a:rPr>
              <a:t>It is the policy of the City of Killeen Department of Aviation to ensure that DBEs as defined in Part 26, have an equal opportunity to receive and participate in DOT– assisted contracts. </a:t>
            </a:r>
            <a:r>
              <a:rPr lang="en-US" sz="2400" dirty="0">
                <a:effectLst/>
                <a:latin typeface="Arial" panose="020B0604020202020204" pitchFamily="34" charset="0"/>
                <a:ea typeface="Calibri" panose="020F0502020204030204" pitchFamily="34" charset="0"/>
                <a:cs typeface="Arial" panose="020B0604020202020204" pitchFamily="34" charset="0"/>
              </a:rPr>
              <a:t> </a:t>
            </a:r>
          </a:p>
          <a:p>
            <a:endParaRPr lang="en-US" sz="3200" b="1" dirty="0"/>
          </a:p>
        </p:txBody>
      </p:sp>
    </p:spTree>
    <p:extLst>
      <p:ext uri="{BB962C8B-B14F-4D97-AF65-F5344CB8AC3E}">
        <p14:creationId xmlns:p14="http://schemas.microsoft.com/office/powerpoint/2010/main" val="1810560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559" y="214097"/>
            <a:ext cx="8154100" cy="646331"/>
          </a:xfrm>
          <a:prstGeom prst="rect">
            <a:avLst/>
          </a:prstGeom>
          <a:noFill/>
        </p:spPr>
        <p:txBody>
          <a:bodyPr wrap="square" rtlCol="0">
            <a:spAutoFit/>
          </a:bodyPr>
          <a:lstStyle/>
          <a:p>
            <a:pPr algn="ctr"/>
            <a:r>
              <a:rPr lang="en-US" sz="3600" b="1" dirty="0"/>
              <a:t>Killeen Regional Airport</a:t>
            </a:r>
            <a:endParaRPr lang="en-US" sz="3600" b="1" dirty="0">
              <a:latin typeface="Arial Black" pitchFamily="34" charset="0"/>
            </a:endParaRPr>
          </a:p>
        </p:txBody>
      </p:sp>
      <p:sp>
        <p:nvSpPr>
          <p:cNvPr id="3" name="TextBox 2"/>
          <p:cNvSpPr txBox="1"/>
          <p:nvPr/>
        </p:nvSpPr>
        <p:spPr>
          <a:xfrm>
            <a:off x="587229" y="1045367"/>
            <a:ext cx="7902430" cy="5247590"/>
          </a:xfrm>
          <a:prstGeom prst="rect">
            <a:avLst/>
          </a:prstGeom>
          <a:noFill/>
        </p:spPr>
        <p:txBody>
          <a:bodyPr wrap="square" rtlCol="0">
            <a:spAutoFit/>
          </a:bodyPr>
          <a:lstStyle/>
          <a:p>
            <a:pPr marL="457200" indent="-457200">
              <a:buFont typeface="Wingdings" panose="05000000000000000000" pitchFamily="2" charset="2"/>
              <a:buChar char="q"/>
            </a:pPr>
            <a:r>
              <a:rPr lang="en-US" sz="3350" b="1" dirty="0"/>
              <a:t>Included in the FAA National Plan of Integrated Airport System (NPIAS)</a:t>
            </a:r>
          </a:p>
          <a:p>
            <a:pPr marL="457200" indent="-457200">
              <a:buFont typeface="Wingdings" panose="05000000000000000000" pitchFamily="2" charset="2"/>
              <a:buChar char="q"/>
            </a:pPr>
            <a:r>
              <a:rPr lang="en-US" sz="3350" b="1" i="0" dirty="0">
                <a:solidFill>
                  <a:srgbClr val="000000"/>
                </a:solidFill>
                <a:effectLst/>
                <a:highlight>
                  <a:srgbClr val="FFFFFF"/>
                </a:highlight>
              </a:rPr>
              <a:t>84,630</a:t>
            </a:r>
            <a:r>
              <a:rPr lang="en-US" sz="3350" b="1" dirty="0"/>
              <a:t> Operations (take-offs &amp; landings including military traffic)</a:t>
            </a:r>
          </a:p>
          <a:p>
            <a:pPr marL="457200" indent="-457200">
              <a:buFont typeface="Wingdings" panose="05000000000000000000" pitchFamily="2" charset="2"/>
              <a:buChar char="q"/>
            </a:pPr>
            <a:r>
              <a:rPr lang="en-US" sz="3350" b="1" dirty="0"/>
              <a:t>Ranges from 113,701 to 126,160 enplaned passengers (CY-23 &amp;CY-22 respectively)</a:t>
            </a:r>
          </a:p>
          <a:p>
            <a:pPr marL="457200" indent="-457200">
              <a:buFont typeface="Wingdings" panose="05000000000000000000" pitchFamily="2" charset="2"/>
              <a:buChar char="q"/>
            </a:pPr>
            <a:r>
              <a:rPr lang="en-US" sz="3350" b="1" dirty="0"/>
              <a:t>American Airlines daily service to DFW</a:t>
            </a:r>
          </a:p>
          <a:p>
            <a:pPr marL="457200" indent="-457200">
              <a:buFont typeface="Wingdings" panose="05000000000000000000" pitchFamily="2" charset="2"/>
              <a:buChar char="q"/>
            </a:pPr>
            <a:r>
              <a:rPr lang="en-US" sz="3350" b="1" dirty="0"/>
              <a:t>Recipient of Federal funding</a:t>
            </a:r>
          </a:p>
          <a:p>
            <a:pPr marL="457200" indent="-457200">
              <a:buFont typeface="Wingdings" panose="05000000000000000000" pitchFamily="2" charset="2"/>
              <a:buChar char="q"/>
            </a:pPr>
            <a:r>
              <a:rPr lang="en-US" sz="3350" b="1" dirty="0"/>
              <a:t>Flying from GRK grows our community!</a:t>
            </a:r>
          </a:p>
        </p:txBody>
      </p:sp>
    </p:spTree>
    <p:extLst>
      <p:ext uri="{BB962C8B-B14F-4D97-AF65-F5344CB8AC3E}">
        <p14:creationId xmlns:p14="http://schemas.microsoft.com/office/powerpoint/2010/main" val="16023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559" y="214097"/>
            <a:ext cx="8154100" cy="584775"/>
          </a:xfrm>
          <a:prstGeom prst="rect">
            <a:avLst/>
          </a:prstGeom>
          <a:noFill/>
        </p:spPr>
        <p:txBody>
          <a:bodyPr wrap="square" rtlCol="0">
            <a:spAutoFit/>
          </a:bodyPr>
          <a:lstStyle/>
          <a:p>
            <a:pPr algn="ctr"/>
            <a:r>
              <a:rPr lang="en-US" sz="3200" dirty="0">
                <a:latin typeface="Arial Black" pitchFamily="34" charset="0"/>
              </a:rPr>
              <a:t>DOT 49 CFR Part 26 DBE</a:t>
            </a:r>
          </a:p>
        </p:txBody>
      </p:sp>
      <p:sp>
        <p:nvSpPr>
          <p:cNvPr id="3" name="TextBox 2"/>
          <p:cNvSpPr txBox="1"/>
          <p:nvPr/>
        </p:nvSpPr>
        <p:spPr>
          <a:xfrm>
            <a:off x="587229" y="1045367"/>
            <a:ext cx="7902430" cy="4524315"/>
          </a:xfrm>
          <a:prstGeom prst="rect">
            <a:avLst/>
          </a:prstGeom>
          <a:noFill/>
        </p:spPr>
        <p:txBody>
          <a:bodyPr wrap="square" rtlCol="0">
            <a:spAutoFit/>
          </a:bodyPr>
          <a:lstStyle/>
          <a:p>
            <a:pPr marL="457200" indent="-457200" algn="just">
              <a:buFont typeface="Wingdings" panose="05000000000000000000" pitchFamily="2" charset="2"/>
              <a:buChar char="q"/>
            </a:pPr>
            <a:r>
              <a:rPr lang="en-US" sz="2400" b="1" dirty="0"/>
              <a:t>The Killeen Regional Airport will never exclude any person from participation in, deny any person the benefits of, or otherwise discriminate against anyone in connection with the award and performance of any,… on the basis of race, color, sex, or national origin. </a:t>
            </a:r>
          </a:p>
          <a:p>
            <a:pPr marL="457200" indent="-457200" algn="just">
              <a:buFont typeface="Wingdings" panose="05000000000000000000" pitchFamily="2" charset="2"/>
              <a:buChar char="q"/>
            </a:pPr>
            <a:r>
              <a:rPr lang="en-US" sz="2400" b="1" dirty="0"/>
              <a:t>The Killeen Regional Airport shall take all necessary and reasonable steps,… to ensure nondiscrimination in the award and administration of DOT-assisted contracts. </a:t>
            </a:r>
          </a:p>
          <a:p>
            <a:pPr marL="457200" indent="-457200" algn="just">
              <a:buFont typeface="Wingdings" panose="05000000000000000000" pitchFamily="2" charset="2"/>
              <a:buChar char="q"/>
            </a:pPr>
            <a:r>
              <a:rPr lang="en-US" sz="2400" b="1" dirty="0"/>
              <a:t>The Killeen Regional Airport is required to have a DBE program,… as it will receive grants for airport planning or development and will award prime contracts, cumulative total value of which exceeds $250,000.</a:t>
            </a:r>
            <a:endParaRPr lang="en-US" sz="2400" dirty="0"/>
          </a:p>
        </p:txBody>
      </p:sp>
    </p:spTree>
    <p:extLst>
      <p:ext uri="{BB962C8B-B14F-4D97-AF65-F5344CB8AC3E}">
        <p14:creationId xmlns:p14="http://schemas.microsoft.com/office/powerpoint/2010/main" val="15768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559" y="214097"/>
            <a:ext cx="8154100" cy="584775"/>
          </a:xfrm>
          <a:prstGeom prst="rect">
            <a:avLst/>
          </a:prstGeom>
          <a:noFill/>
        </p:spPr>
        <p:txBody>
          <a:bodyPr wrap="square" rtlCol="0">
            <a:spAutoFit/>
          </a:bodyPr>
          <a:lstStyle/>
          <a:p>
            <a:pPr algn="ctr"/>
            <a:r>
              <a:rPr lang="en-US" sz="3200" dirty="0">
                <a:latin typeface="Arial Black" pitchFamily="34" charset="0"/>
              </a:rPr>
              <a:t>DBE Liaison Officer</a:t>
            </a:r>
          </a:p>
        </p:txBody>
      </p:sp>
      <p:sp>
        <p:nvSpPr>
          <p:cNvPr id="3" name="TextBox 2"/>
          <p:cNvSpPr txBox="1"/>
          <p:nvPr/>
        </p:nvSpPr>
        <p:spPr>
          <a:xfrm>
            <a:off x="587229" y="1045367"/>
            <a:ext cx="7902430" cy="5262979"/>
          </a:xfrm>
          <a:prstGeom prst="rect">
            <a:avLst/>
          </a:prstGeom>
          <a:noFill/>
        </p:spPr>
        <p:txBody>
          <a:bodyPr wrap="square" rtlCol="0">
            <a:spAutoFit/>
          </a:bodyPr>
          <a:lstStyle/>
          <a:p>
            <a:pPr marL="342900" indent="-342900">
              <a:buFont typeface="Wingdings" panose="05000000000000000000" pitchFamily="2" charset="2"/>
              <a:buChar char="q"/>
            </a:pPr>
            <a:r>
              <a:rPr lang="en-US" sz="2400" b="1" dirty="0">
                <a:effectLst/>
                <a:latin typeface="Perpetua" panose="02020502060401020303" pitchFamily="18" charset="0"/>
                <a:ea typeface="Calibri" panose="020F0502020204030204" pitchFamily="34" charset="0"/>
              </a:rPr>
              <a:t>Mr. Alfred Palmieri,  Airport Operations Manager</a:t>
            </a:r>
            <a:r>
              <a:rPr lang="en-US" sz="2400" b="1" dirty="0">
                <a:latin typeface="Perpetua" panose="02020502060401020303" pitchFamily="18" charset="0"/>
              </a:rPr>
              <a:t> - Email:  </a:t>
            </a:r>
            <a:r>
              <a:rPr lang="en-US" sz="2400" b="1" i="0" dirty="0">
                <a:solidFill>
                  <a:srgbClr val="188FFF"/>
                </a:solidFill>
                <a:effectLst/>
                <a:latin typeface="Perpetua" panose="02020502060401020303" pitchFamily="18" charset="0"/>
                <a:hlinkClick r:id="rId2"/>
              </a:rPr>
              <a:t>Apalmieri@killeentexas.gov</a:t>
            </a:r>
            <a:endParaRPr lang="en-US" sz="2400" b="1" dirty="0">
              <a:latin typeface="Perpetua" panose="02020502060401020303" pitchFamily="18" charset="0"/>
            </a:endParaRPr>
          </a:p>
          <a:p>
            <a:pPr marL="342900" lvl="0" indent="-342900">
              <a:buFont typeface="Wingdings" panose="05000000000000000000" pitchFamily="2" charset="2"/>
              <a:buChar char="q"/>
            </a:pPr>
            <a:r>
              <a:rPr lang="en-US" sz="2400" b="1" dirty="0">
                <a:latin typeface="Perpetua" panose="02020502060401020303" pitchFamily="18" charset="0"/>
              </a:rPr>
              <a:t>Responsible for implementing all aspects of the DBE program.</a:t>
            </a:r>
          </a:p>
          <a:p>
            <a:pPr marL="342900" lvl="0" indent="-342900">
              <a:buFont typeface="Wingdings" panose="05000000000000000000" pitchFamily="2" charset="2"/>
              <a:buChar char="q"/>
            </a:pPr>
            <a:r>
              <a:rPr lang="en-US" sz="2400" b="1" dirty="0">
                <a:latin typeface="Perpetua" panose="02020502060401020303" pitchFamily="18" charset="0"/>
              </a:rPr>
              <a:t>Reviews third party contracts </a:t>
            </a:r>
            <a:r>
              <a:rPr lang="en-US" sz="2400" b="1" dirty="0"/>
              <a:t>and purchase requisitions for compliance with this program. </a:t>
            </a:r>
          </a:p>
          <a:p>
            <a:pPr marL="342900" lvl="0" indent="-342900">
              <a:buFont typeface="Wingdings" panose="05000000000000000000" pitchFamily="2" charset="2"/>
              <a:buChar char="q"/>
            </a:pPr>
            <a:r>
              <a:rPr lang="en-US" sz="2400" b="1" dirty="0"/>
              <a:t>Identifies contracts and procurements so that DBE goals are included in solicitations (both race-neutral methods and contract specific goals) and monitors results. </a:t>
            </a:r>
          </a:p>
          <a:p>
            <a:pPr marL="342900" lvl="0" indent="-342900">
              <a:buFont typeface="Wingdings" panose="05000000000000000000" pitchFamily="2" charset="2"/>
              <a:buChar char="q"/>
            </a:pPr>
            <a:r>
              <a:rPr lang="en-US" sz="2400" b="1" dirty="0"/>
              <a:t>Analyzes the Killeen Regional Airport’s progress toward attainment and identifies ways to improve progress. </a:t>
            </a:r>
          </a:p>
          <a:p>
            <a:pPr marL="342900" lvl="0" indent="-342900">
              <a:buFont typeface="Wingdings" panose="05000000000000000000" pitchFamily="2" charset="2"/>
              <a:buChar char="q"/>
            </a:pPr>
            <a:r>
              <a:rPr lang="en-US" sz="2400" b="1" dirty="0"/>
              <a:t>Participates in pre-bid meetings. </a:t>
            </a:r>
          </a:p>
          <a:p>
            <a:pPr marL="342900" lvl="0" indent="-342900">
              <a:buFont typeface="Wingdings" panose="05000000000000000000" pitchFamily="2" charset="2"/>
              <a:buChar char="q"/>
            </a:pPr>
            <a:r>
              <a:rPr lang="en-US" sz="2400" b="1" dirty="0"/>
              <a:t>Determine contractor compliance with good faith efforts. </a:t>
            </a:r>
          </a:p>
        </p:txBody>
      </p:sp>
    </p:spTree>
    <p:extLst>
      <p:ext uri="{BB962C8B-B14F-4D97-AF65-F5344CB8AC3E}">
        <p14:creationId xmlns:p14="http://schemas.microsoft.com/office/powerpoint/2010/main" val="582373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2789" y="164401"/>
            <a:ext cx="7315200" cy="584775"/>
          </a:xfrm>
          <a:prstGeom prst="rect">
            <a:avLst/>
          </a:prstGeom>
          <a:noFill/>
        </p:spPr>
        <p:txBody>
          <a:bodyPr wrap="square" rtlCol="0">
            <a:spAutoFit/>
          </a:bodyPr>
          <a:lstStyle/>
          <a:p>
            <a:pPr algn="ctr"/>
            <a:r>
              <a:rPr lang="en-US" sz="3200" dirty="0">
                <a:latin typeface="Arial Black" pitchFamily="34" charset="0"/>
              </a:rPr>
              <a:t>Potential Projects*</a:t>
            </a:r>
          </a:p>
        </p:txBody>
      </p:sp>
      <p:sp>
        <p:nvSpPr>
          <p:cNvPr id="3" name="TextBox 2"/>
          <p:cNvSpPr txBox="1"/>
          <p:nvPr/>
        </p:nvSpPr>
        <p:spPr>
          <a:xfrm>
            <a:off x="427382" y="749176"/>
            <a:ext cx="8289235" cy="6001643"/>
          </a:xfrm>
          <a:prstGeom prst="rect">
            <a:avLst/>
          </a:prstGeom>
          <a:noFill/>
        </p:spPr>
        <p:txBody>
          <a:bodyPr wrap="square" rtlCol="0">
            <a:spAutoFit/>
          </a:bodyPr>
          <a:lstStyle/>
          <a:p>
            <a:pPr marL="285750" indent="-285750">
              <a:buFont typeface="Wingdings" panose="05000000000000000000" pitchFamily="2" charset="2"/>
              <a:buChar char="q"/>
            </a:pPr>
            <a:r>
              <a:rPr lang="en-US" sz="2400" b="1" dirty="0"/>
              <a:t>Proposed projects mentioned today are for planning purposes only (Estimated total project costs = $7,664,794.00) </a:t>
            </a:r>
          </a:p>
          <a:p>
            <a:pPr marL="285750" indent="-285750">
              <a:buFont typeface="Wingdings" panose="05000000000000000000" pitchFamily="2" charset="2"/>
              <a:buChar char="q"/>
            </a:pPr>
            <a:r>
              <a:rPr lang="en-US" sz="2400" b="1" dirty="0"/>
              <a:t>Potential dollars to be expended =  </a:t>
            </a:r>
            <a:r>
              <a:rPr lang="en-US" sz="2400" b="1" dirty="0">
                <a:effectLst/>
                <a:ea typeface="Times New Roman" panose="02020603050405020304" pitchFamily="18" charset="0"/>
              </a:rPr>
              <a:t>$715,167.00 estimated</a:t>
            </a:r>
            <a:endParaRPr lang="en-US" sz="2400" b="1" dirty="0">
              <a:solidFill>
                <a:srgbClr val="000000"/>
              </a:solidFill>
              <a:effectLst/>
              <a:ea typeface="Times New Roman" panose="02020603050405020304" pitchFamily="18" charset="0"/>
            </a:endParaRPr>
          </a:p>
          <a:p>
            <a:r>
              <a:rPr lang="en-US" sz="2400" b="1" dirty="0">
                <a:solidFill>
                  <a:srgbClr val="000000"/>
                </a:solidFill>
                <a:effectLst/>
                <a:ea typeface="Times New Roman" panose="02020603050405020304" pitchFamily="18" charset="0"/>
              </a:rPr>
              <a:t> </a:t>
            </a:r>
            <a:r>
              <a:rPr lang="en-US" sz="2400" b="1" dirty="0"/>
              <a:t> </a:t>
            </a:r>
          </a:p>
          <a:p>
            <a:pPr marL="0" marR="0" algn="just">
              <a:spcBef>
                <a:spcPts val="0"/>
              </a:spcBef>
              <a:spcAft>
                <a:spcPts val="0"/>
              </a:spcAft>
            </a:pPr>
            <a:r>
              <a:rPr lang="en-US" sz="2400" b="1" dirty="0">
                <a:effectLst/>
                <a:ea typeface="Calibri" panose="020F0502020204030204" pitchFamily="34" charset="0"/>
                <a:cs typeface="Times New Roman" panose="02020603050405020304" pitchFamily="18" charset="0"/>
              </a:rPr>
              <a:t>Contracts for Fiscal Year #1 </a:t>
            </a:r>
          </a:p>
          <a:p>
            <a:pPr marL="342900" marR="0" lvl="0" indent="-342900" algn="just">
              <a:spcBef>
                <a:spcPts val="0"/>
              </a:spcBef>
              <a:spcAft>
                <a:spcPts val="0"/>
              </a:spcAft>
              <a:buFont typeface="+mj-lt"/>
              <a:buAutoNum type="arabicPeriod"/>
            </a:pPr>
            <a:r>
              <a:rPr lang="en-US" sz="2400" b="1" dirty="0">
                <a:effectLst/>
                <a:ea typeface="Calibri" panose="020F0502020204030204" pitchFamily="34" charset="0"/>
                <a:cs typeface="Times New Roman" panose="02020603050405020304" pitchFamily="18" charset="0"/>
              </a:rPr>
              <a:t>Airfield Pavement Preservation (Pavement Maintenance?)</a:t>
            </a:r>
          </a:p>
          <a:p>
            <a:pPr marL="342900" marR="0" lvl="0" indent="-342900" algn="just">
              <a:spcBef>
                <a:spcPts val="0"/>
              </a:spcBef>
              <a:spcAft>
                <a:spcPts val="0"/>
              </a:spcAft>
              <a:buFont typeface="+mj-lt"/>
              <a:buAutoNum type="arabicPeriod"/>
            </a:pPr>
            <a:r>
              <a:rPr lang="en-US" sz="2400" b="1" dirty="0">
                <a:effectLst/>
                <a:ea typeface="Calibri" panose="020F0502020204030204" pitchFamily="34" charset="0"/>
                <a:cs typeface="Times New Roman" panose="02020603050405020304" pitchFamily="18" charset="0"/>
              </a:rPr>
              <a:t>Terminal Rehabilitation (Design) </a:t>
            </a:r>
          </a:p>
          <a:p>
            <a:pPr marL="0" marR="0" algn="just">
              <a:spcBef>
                <a:spcPts val="0"/>
              </a:spcBef>
              <a:spcAft>
                <a:spcPts val="0"/>
              </a:spcAft>
            </a:pPr>
            <a:r>
              <a:rPr lang="en-US" sz="2400" b="1" dirty="0">
                <a:effectLst/>
                <a:ea typeface="Calibri" panose="020F0502020204030204" pitchFamily="34" charset="0"/>
                <a:cs typeface="Times New Roman" panose="02020603050405020304" pitchFamily="18" charset="0"/>
              </a:rPr>
              <a:t> </a:t>
            </a:r>
          </a:p>
          <a:p>
            <a:pPr marL="0" marR="0" algn="just">
              <a:spcBef>
                <a:spcPts val="0"/>
              </a:spcBef>
              <a:spcAft>
                <a:spcPts val="0"/>
              </a:spcAft>
            </a:pPr>
            <a:r>
              <a:rPr lang="en-US" sz="2400" b="1" dirty="0">
                <a:effectLst/>
                <a:ea typeface="Calibri" panose="020F0502020204030204" pitchFamily="34" charset="0"/>
                <a:cs typeface="Times New Roman" panose="02020603050405020304" pitchFamily="18" charset="0"/>
              </a:rPr>
              <a:t>Contracts for Fiscal Year #2 </a:t>
            </a:r>
          </a:p>
          <a:p>
            <a:pPr marL="342900" marR="0" lvl="0" indent="-342900" algn="just">
              <a:spcBef>
                <a:spcPts val="0"/>
              </a:spcBef>
              <a:spcAft>
                <a:spcPts val="0"/>
              </a:spcAft>
              <a:buFont typeface="+mj-lt"/>
              <a:buAutoNum type="arabicPeriod"/>
            </a:pPr>
            <a:r>
              <a:rPr lang="en-US" sz="2400" b="1" dirty="0">
                <a:effectLst/>
                <a:ea typeface="Calibri" panose="020F0502020204030204" pitchFamily="34" charset="0"/>
                <a:cs typeface="Times New Roman" panose="02020603050405020304" pitchFamily="18" charset="0"/>
              </a:rPr>
              <a:t>Pavement Maintenance Plan (PMP) Update</a:t>
            </a:r>
          </a:p>
          <a:p>
            <a:pPr marL="342900" marR="0" lvl="0" indent="-342900" algn="just">
              <a:spcBef>
                <a:spcPts val="0"/>
              </a:spcBef>
              <a:spcAft>
                <a:spcPts val="0"/>
              </a:spcAft>
              <a:buFont typeface="+mj-lt"/>
              <a:buAutoNum type="arabicPeriod"/>
            </a:pPr>
            <a:r>
              <a:rPr lang="en-US" sz="2400" b="1" dirty="0">
                <a:effectLst/>
                <a:ea typeface="Calibri" panose="020F0502020204030204" pitchFamily="34" charset="0"/>
                <a:cs typeface="Times New Roman" panose="02020603050405020304" pitchFamily="18" charset="0"/>
              </a:rPr>
              <a:t>Terminal Rehabilitation Phase 1 (Construction) </a:t>
            </a:r>
          </a:p>
          <a:p>
            <a:pPr marL="0" marR="0">
              <a:spcBef>
                <a:spcPts val="0"/>
              </a:spcBef>
              <a:spcAft>
                <a:spcPts val="0"/>
              </a:spcAft>
            </a:pPr>
            <a:r>
              <a:rPr lang="en-US" sz="2400" b="1" dirty="0">
                <a:effectLst/>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ea typeface="Calibri" panose="020F0502020204030204" pitchFamily="34" charset="0"/>
                <a:cs typeface="Times New Roman" panose="02020603050405020304" pitchFamily="18" charset="0"/>
              </a:rPr>
              <a:t>Contracts for Fiscal Year #3 </a:t>
            </a:r>
          </a:p>
          <a:p>
            <a:pPr marL="342900" marR="0" lvl="0" indent="-342900">
              <a:spcBef>
                <a:spcPts val="0"/>
              </a:spcBef>
              <a:spcAft>
                <a:spcPts val="0"/>
              </a:spcAft>
              <a:buFont typeface="+mj-lt"/>
              <a:buAutoNum type="arabicPeriod"/>
            </a:pPr>
            <a:r>
              <a:rPr lang="en-US" sz="2400" b="1" dirty="0">
                <a:effectLst/>
                <a:ea typeface="Calibri" panose="020F0502020204030204" pitchFamily="34" charset="0"/>
                <a:cs typeface="Times New Roman" panose="02020603050405020304" pitchFamily="18" charset="0"/>
              </a:rPr>
              <a:t>Airfield Pavement Preservation Phase 3 (Pavement Maintenance)</a:t>
            </a:r>
          </a:p>
          <a:p>
            <a:pPr marL="342900" marR="0" lvl="0" indent="-342900">
              <a:spcBef>
                <a:spcPts val="0"/>
              </a:spcBef>
              <a:spcAft>
                <a:spcPts val="0"/>
              </a:spcAft>
              <a:buFont typeface="+mj-lt"/>
              <a:buAutoNum type="arabicPeriod"/>
            </a:pPr>
            <a:r>
              <a:rPr lang="en-US" sz="2400" b="1" dirty="0">
                <a:effectLst/>
                <a:ea typeface="Calibri" panose="020F0502020204030204" pitchFamily="34" charset="0"/>
                <a:cs typeface="Times New Roman" panose="02020603050405020304" pitchFamily="18" charset="0"/>
              </a:rPr>
              <a:t>Terminal Rehabilitation – Phase 2 (Construction)</a:t>
            </a:r>
          </a:p>
        </p:txBody>
      </p:sp>
    </p:spTree>
    <p:extLst>
      <p:ext uri="{BB962C8B-B14F-4D97-AF65-F5344CB8AC3E}">
        <p14:creationId xmlns:p14="http://schemas.microsoft.com/office/powerpoint/2010/main" val="464276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57266"/>
            <a:ext cx="7315200" cy="1077218"/>
          </a:xfrm>
          <a:prstGeom prst="rect">
            <a:avLst/>
          </a:prstGeom>
          <a:noFill/>
        </p:spPr>
        <p:txBody>
          <a:bodyPr wrap="square" rtlCol="0">
            <a:spAutoFit/>
          </a:bodyPr>
          <a:lstStyle/>
          <a:p>
            <a:pPr algn="ctr"/>
            <a:r>
              <a:rPr lang="en-US" sz="3200" dirty="0">
                <a:latin typeface="Arial Black" pitchFamily="34" charset="0"/>
              </a:rPr>
              <a:t>To develop a DBE goal we considered:</a:t>
            </a:r>
          </a:p>
        </p:txBody>
      </p:sp>
      <p:sp>
        <p:nvSpPr>
          <p:cNvPr id="3" name="TextBox 2"/>
          <p:cNvSpPr txBox="1"/>
          <p:nvPr/>
        </p:nvSpPr>
        <p:spPr>
          <a:xfrm>
            <a:off x="620785" y="1409049"/>
            <a:ext cx="7902430" cy="5078313"/>
          </a:xfrm>
          <a:prstGeom prst="rect">
            <a:avLst/>
          </a:prstGeom>
          <a:noFill/>
        </p:spPr>
        <p:txBody>
          <a:bodyPr wrap="square" rtlCol="0">
            <a:spAutoFit/>
          </a:bodyPr>
          <a:lstStyle/>
          <a:p>
            <a:pPr marL="457200" indent="-457200">
              <a:buFont typeface="Wingdings" panose="05000000000000000000" pitchFamily="2" charset="2"/>
              <a:buChar char="q"/>
            </a:pPr>
            <a:r>
              <a:rPr lang="en-US" sz="3600" b="1" dirty="0"/>
              <a:t>Market Area: </a:t>
            </a:r>
            <a:r>
              <a:rPr lang="en-US" sz="3600" b="1" dirty="0">
                <a:effectLst/>
                <a:ea typeface="Calibri" panose="020F0502020204030204" pitchFamily="34" charset="0"/>
                <a:cs typeface="Times New Roman" panose="02020603050405020304" pitchFamily="18" charset="0"/>
              </a:rPr>
              <a:t>Bell County and the adjacent nearby counties of Burnet, Coryell, Falls, Lampasas, McLennan, Milam, and  Williamson.  </a:t>
            </a:r>
          </a:p>
          <a:p>
            <a:pPr marL="457200" indent="-457200">
              <a:buFont typeface="Wingdings" panose="05000000000000000000" pitchFamily="2" charset="2"/>
              <a:buChar char="q"/>
            </a:pPr>
            <a:endParaRPr lang="en-US" sz="3600" b="1" dirty="0"/>
          </a:p>
          <a:p>
            <a:pPr marL="457200" indent="-457200">
              <a:buFont typeface="Wingdings" panose="05000000000000000000" pitchFamily="2" charset="2"/>
              <a:buChar char="q"/>
            </a:pPr>
            <a:r>
              <a:rPr lang="en-US" sz="3600" b="1" dirty="0"/>
              <a:t> The Texas Department of Transportation (TXDOT) DBE Certified Contractors list: </a:t>
            </a:r>
            <a:r>
              <a:rPr lang="en-US" sz="3600" b="1" u="sng" dirty="0">
                <a:hlinkClick r:id="rId2"/>
              </a:rPr>
              <a:t>https://txdot.txdotcms.com/</a:t>
            </a:r>
            <a:r>
              <a:rPr lang="en-US" sz="3600" b="1" dirty="0"/>
              <a:t> </a:t>
            </a:r>
          </a:p>
        </p:txBody>
      </p:sp>
    </p:spTree>
    <p:extLst>
      <p:ext uri="{BB962C8B-B14F-4D97-AF65-F5344CB8AC3E}">
        <p14:creationId xmlns:p14="http://schemas.microsoft.com/office/powerpoint/2010/main" val="230053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57266"/>
            <a:ext cx="7315200" cy="584775"/>
          </a:xfrm>
          <a:prstGeom prst="rect">
            <a:avLst/>
          </a:prstGeom>
          <a:noFill/>
        </p:spPr>
        <p:txBody>
          <a:bodyPr wrap="square" rtlCol="0">
            <a:spAutoFit/>
          </a:bodyPr>
          <a:lstStyle/>
          <a:p>
            <a:pPr algn="ctr"/>
            <a:r>
              <a:rPr lang="en-US" sz="3200" dirty="0">
                <a:latin typeface="Arial Black" pitchFamily="34" charset="0"/>
              </a:rPr>
              <a:t>DBE Goal Methodology</a:t>
            </a:r>
          </a:p>
        </p:txBody>
      </p:sp>
      <p:graphicFrame>
        <p:nvGraphicFramePr>
          <p:cNvPr id="5" name="Table 4">
            <a:extLst>
              <a:ext uri="{FF2B5EF4-FFF2-40B4-BE49-F238E27FC236}">
                <a16:creationId xmlns:a16="http://schemas.microsoft.com/office/drawing/2014/main" id="{E2022A65-59DE-9353-D5A1-DF79673EF3B4}"/>
              </a:ext>
            </a:extLst>
          </p:cNvPr>
          <p:cNvGraphicFramePr>
            <a:graphicFrameLocks noGrp="1"/>
          </p:cNvGraphicFramePr>
          <p:nvPr>
            <p:extLst>
              <p:ext uri="{D42A27DB-BD31-4B8C-83A1-F6EECF244321}">
                <p14:modId xmlns:p14="http://schemas.microsoft.com/office/powerpoint/2010/main" val="1545132590"/>
              </p:ext>
            </p:extLst>
          </p:nvPr>
        </p:nvGraphicFramePr>
        <p:xfrm>
          <a:off x="233793" y="842041"/>
          <a:ext cx="8567307" cy="5402687"/>
        </p:xfrm>
        <a:graphic>
          <a:graphicData uri="http://schemas.openxmlformats.org/drawingml/2006/table">
            <a:tbl>
              <a:tblPr firstRow="1" firstCol="1" bandRow="1">
                <a:tableStyleId>{5C22544A-7EE6-4342-B048-85BDC9FD1C3A}</a:tableStyleId>
              </a:tblPr>
              <a:tblGrid>
                <a:gridCol w="2228852">
                  <a:extLst>
                    <a:ext uri="{9D8B030D-6E8A-4147-A177-3AD203B41FA5}">
                      <a16:colId xmlns:a16="http://schemas.microsoft.com/office/drawing/2014/main" val="1378018883"/>
                    </a:ext>
                  </a:extLst>
                </a:gridCol>
                <a:gridCol w="1018309">
                  <a:extLst>
                    <a:ext uri="{9D8B030D-6E8A-4147-A177-3AD203B41FA5}">
                      <a16:colId xmlns:a16="http://schemas.microsoft.com/office/drawing/2014/main" val="2750052350"/>
                    </a:ext>
                  </a:extLst>
                </a:gridCol>
                <a:gridCol w="159303">
                  <a:extLst>
                    <a:ext uri="{9D8B030D-6E8A-4147-A177-3AD203B41FA5}">
                      <a16:colId xmlns:a16="http://schemas.microsoft.com/office/drawing/2014/main" val="358468737"/>
                    </a:ext>
                  </a:extLst>
                </a:gridCol>
                <a:gridCol w="573558">
                  <a:extLst>
                    <a:ext uri="{9D8B030D-6E8A-4147-A177-3AD203B41FA5}">
                      <a16:colId xmlns:a16="http://schemas.microsoft.com/office/drawing/2014/main" val="2580667101"/>
                    </a:ext>
                  </a:extLst>
                </a:gridCol>
                <a:gridCol w="573558">
                  <a:extLst>
                    <a:ext uri="{9D8B030D-6E8A-4147-A177-3AD203B41FA5}">
                      <a16:colId xmlns:a16="http://schemas.microsoft.com/office/drawing/2014/main" val="4033765943"/>
                    </a:ext>
                  </a:extLst>
                </a:gridCol>
                <a:gridCol w="573558">
                  <a:extLst>
                    <a:ext uri="{9D8B030D-6E8A-4147-A177-3AD203B41FA5}">
                      <a16:colId xmlns:a16="http://schemas.microsoft.com/office/drawing/2014/main" val="3147951795"/>
                    </a:ext>
                  </a:extLst>
                </a:gridCol>
                <a:gridCol w="286779">
                  <a:extLst>
                    <a:ext uri="{9D8B030D-6E8A-4147-A177-3AD203B41FA5}">
                      <a16:colId xmlns:a16="http://schemas.microsoft.com/office/drawing/2014/main" val="4177318531"/>
                    </a:ext>
                  </a:extLst>
                </a:gridCol>
                <a:gridCol w="286779">
                  <a:extLst>
                    <a:ext uri="{9D8B030D-6E8A-4147-A177-3AD203B41FA5}">
                      <a16:colId xmlns:a16="http://schemas.microsoft.com/office/drawing/2014/main" val="2076707544"/>
                    </a:ext>
                  </a:extLst>
                </a:gridCol>
                <a:gridCol w="573558">
                  <a:extLst>
                    <a:ext uri="{9D8B030D-6E8A-4147-A177-3AD203B41FA5}">
                      <a16:colId xmlns:a16="http://schemas.microsoft.com/office/drawing/2014/main" val="3756963628"/>
                    </a:ext>
                  </a:extLst>
                </a:gridCol>
                <a:gridCol w="1150053">
                  <a:extLst>
                    <a:ext uri="{9D8B030D-6E8A-4147-A177-3AD203B41FA5}">
                      <a16:colId xmlns:a16="http://schemas.microsoft.com/office/drawing/2014/main" val="2361113782"/>
                    </a:ext>
                  </a:extLst>
                </a:gridCol>
                <a:gridCol w="715946">
                  <a:extLst>
                    <a:ext uri="{9D8B030D-6E8A-4147-A177-3AD203B41FA5}">
                      <a16:colId xmlns:a16="http://schemas.microsoft.com/office/drawing/2014/main" val="908694763"/>
                    </a:ext>
                  </a:extLst>
                </a:gridCol>
                <a:gridCol w="427054">
                  <a:extLst>
                    <a:ext uri="{9D8B030D-6E8A-4147-A177-3AD203B41FA5}">
                      <a16:colId xmlns:a16="http://schemas.microsoft.com/office/drawing/2014/main" val="1551484876"/>
                    </a:ext>
                  </a:extLst>
                </a:gridCol>
              </a:tblGrid>
              <a:tr h="1276171">
                <a:tc>
                  <a:txBody>
                    <a:bodyPr/>
                    <a:lstStyle/>
                    <a:p>
                      <a:pPr marL="0" marR="0" algn="ctr">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GRK FY-25 </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a:txBody>
                    <a:bodyPr/>
                    <a:lstStyle/>
                    <a:p>
                      <a:pPr marL="0" marR="0" algn="ctr">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NAICS Codes</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bg1"/>
                          </a:solidFill>
                          <a:effectLst/>
                          <a:latin typeface="Times New Roman" panose="02020603050405020304" pitchFamily="18" charset="0"/>
                          <a:cs typeface="Times New Roman" panose="02020603050405020304" pitchFamily="18" charset="0"/>
                        </a:rPr>
                        <a:t>DBE Firms (A)</a:t>
                      </a:r>
                      <a:endParaRPr lang="en-US" sz="1600" dirty="0">
                        <a:solidFill>
                          <a:schemeClr val="bg1"/>
                        </a:solidFill>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r>
                        <a:rPr lang="en-US" sz="1600" b="1" dirty="0">
                          <a:solidFill>
                            <a:schemeClr val="bg1"/>
                          </a:solidFill>
                          <a:effectLst/>
                          <a:latin typeface="Times New Roman" panose="02020603050405020304" pitchFamily="18" charset="0"/>
                          <a:cs typeface="Times New Roman" panose="02020603050405020304" pitchFamily="18" charset="0"/>
                        </a:rPr>
                        <a:t>All Firms (B)</a:t>
                      </a:r>
                      <a:endParaRPr lang="en-US" sz="1600" dirty="0">
                        <a:solidFill>
                          <a:schemeClr val="bg1"/>
                        </a:solidFill>
                        <a:latin typeface="Times New Roman" panose="02020603050405020304" pitchFamily="18" charset="0"/>
                        <a:cs typeface="Times New Roman" panose="02020603050405020304" pitchFamily="18" charset="0"/>
                      </a:endParaRPr>
                    </a:p>
                  </a:txBody>
                  <a:tcPr marL="61449" marR="61449" marT="0" marB="0" anchor="b"/>
                </a:tc>
                <a:tc gridSpan="2">
                  <a:txBody>
                    <a:bodyPr/>
                    <a:lstStyle/>
                    <a:p>
                      <a:pPr algn="ctr"/>
                      <a:r>
                        <a:rPr lang="en-US" sz="1600" b="1" dirty="0">
                          <a:solidFill>
                            <a:schemeClr val="bg1"/>
                          </a:solidFill>
                          <a:effectLst/>
                          <a:latin typeface="Times New Roman" panose="02020603050405020304" pitchFamily="18" charset="0"/>
                          <a:cs typeface="Times New Roman" panose="02020603050405020304" pitchFamily="18" charset="0"/>
                        </a:rPr>
                        <a:t>DBE % (A/B) = (C)</a:t>
                      </a:r>
                      <a:endParaRPr lang="en-US" sz="1600" dirty="0">
                        <a:solidFill>
                          <a:schemeClr val="bg1"/>
                        </a:solidFill>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Project activity % (D)</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pPr algn="ctr"/>
                      <a:r>
                        <a:rPr lang="en-US" sz="1600" b="1" dirty="0">
                          <a:solidFill>
                            <a:schemeClr val="bg1"/>
                          </a:solidFill>
                          <a:effectLst/>
                          <a:latin typeface="Times New Roman" panose="02020603050405020304" pitchFamily="18" charset="0"/>
                          <a:cs typeface="Times New Roman" panose="02020603050405020304" pitchFamily="18" charset="0"/>
                        </a:rPr>
                        <a:t>Activity (Dollars) (E)</a:t>
                      </a:r>
                      <a:endParaRPr lang="en-US" sz="1600" dirty="0">
                        <a:solidFill>
                          <a:schemeClr val="bg1"/>
                        </a:solidFill>
                        <a:latin typeface="Times New Roman" panose="02020603050405020304" pitchFamily="18" charset="0"/>
                        <a:cs typeface="Times New Roman" panose="02020603050405020304" pitchFamily="18" charset="0"/>
                      </a:endParaRPr>
                    </a:p>
                  </a:txBody>
                  <a:tcPr marL="61449" marR="61449" marT="0" marB="0" anchor="b"/>
                </a:tc>
                <a:tc gridSpan="2">
                  <a:txBody>
                    <a:bodyPr/>
                    <a:lstStyle/>
                    <a:p>
                      <a:pPr algn="ctr"/>
                      <a:r>
                        <a:rPr lang="en-US" sz="1600" b="1" dirty="0">
                          <a:solidFill>
                            <a:schemeClr val="bg1"/>
                          </a:solidFill>
                          <a:effectLst/>
                          <a:latin typeface="Times New Roman" panose="02020603050405020304" pitchFamily="18" charset="0"/>
                          <a:cs typeface="Times New Roman" panose="02020603050405020304" pitchFamily="18" charset="0"/>
                        </a:rPr>
                        <a:t>DBE Goal (C)x (E) = (F) (Dollars) </a:t>
                      </a:r>
                      <a:endParaRPr lang="en-US" sz="1600" dirty="0">
                        <a:solidFill>
                          <a:schemeClr val="bg1"/>
                        </a:solidFill>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extLst>
                  <a:ext uri="{0D108BD9-81ED-4DB2-BD59-A6C34878D82A}">
                    <a16:rowId xmlns:a16="http://schemas.microsoft.com/office/drawing/2014/main" val="1978880500"/>
                  </a:ext>
                </a:extLst>
              </a:tr>
              <a:tr h="433321">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Engineering services</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541330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gridSpan="2">
                  <a:txBody>
                    <a:bodyPr/>
                    <a:lstStyle/>
                    <a:p>
                      <a:pPr algn="ctr"/>
                      <a:r>
                        <a:rPr lang="en-US" sz="1600" b="1" dirty="0">
                          <a:solidFill>
                            <a:schemeClr val="tx1"/>
                          </a:solidFill>
                          <a:effectLst/>
                          <a:latin typeface="Times New Roman" panose="02020603050405020304" pitchFamily="18" charset="0"/>
                          <a:cs typeface="Times New Roman" panose="02020603050405020304" pitchFamily="18" charset="0"/>
                        </a:rPr>
                        <a:t>20</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pPr algn="ctr"/>
                      <a:r>
                        <a:rPr lang="en-US" sz="1600" b="1" dirty="0">
                          <a:solidFill>
                            <a:schemeClr val="tx1"/>
                          </a:solidFill>
                          <a:effectLst/>
                          <a:latin typeface="Times New Roman" panose="02020603050405020304" pitchFamily="18" charset="0"/>
                          <a:cs typeface="Times New Roman" panose="02020603050405020304" pitchFamily="18" charset="0"/>
                        </a:rPr>
                        <a:t>220</a:t>
                      </a:r>
                      <a:endParaRPr lang="en-US" sz="1600" dirty="0">
                        <a:latin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9.09%</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18.00%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 $162,000.00 </a:t>
                      </a:r>
                      <a:endParaRPr lang="en-US" sz="1600" dirty="0">
                        <a:latin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 $14,725.80 </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extLst>
                  <a:ext uri="{0D108BD9-81ED-4DB2-BD59-A6C34878D82A}">
                    <a16:rowId xmlns:a16="http://schemas.microsoft.com/office/drawing/2014/main" val="3722992886"/>
                  </a:ext>
                </a:extLst>
              </a:tr>
              <a:tr h="324315">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Surveying</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541370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gridSpan="2">
                  <a:txBody>
                    <a:bodyPr/>
                    <a:lstStyle/>
                    <a:p>
                      <a:pPr algn="ctr"/>
                      <a:r>
                        <a:rPr lang="en-US" sz="1600" b="1" dirty="0">
                          <a:solidFill>
                            <a:schemeClr val="tx1"/>
                          </a:solidFill>
                          <a:effectLst/>
                          <a:latin typeface="Times New Roman" panose="02020603050405020304" pitchFamily="18" charset="0"/>
                          <a:cs typeface="Times New Roman" panose="02020603050405020304" pitchFamily="18" charset="0"/>
                        </a:rPr>
                        <a:t>4</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pPr algn="ctr"/>
                      <a:r>
                        <a:rPr lang="en-US" sz="1600" b="1" dirty="0">
                          <a:solidFill>
                            <a:schemeClr val="tx1"/>
                          </a:solidFill>
                          <a:effectLst/>
                          <a:latin typeface="Times New Roman" panose="02020603050405020304" pitchFamily="18" charset="0"/>
                          <a:cs typeface="Times New Roman" panose="02020603050405020304" pitchFamily="18" charset="0"/>
                        </a:rPr>
                        <a:t>33</a:t>
                      </a:r>
                      <a:endParaRPr lang="en-US" sz="1600" dirty="0">
                        <a:latin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12.12%</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9.00%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 $81,000.00 </a:t>
                      </a:r>
                      <a:endParaRPr lang="en-US" sz="1600" dirty="0">
                        <a:latin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 $9,817.20 </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extLst>
                  <a:ext uri="{0D108BD9-81ED-4DB2-BD59-A6C34878D82A}">
                    <a16:rowId xmlns:a16="http://schemas.microsoft.com/office/drawing/2014/main" val="1054602124"/>
                  </a:ext>
                </a:extLst>
              </a:tr>
              <a:tr h="553834">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Testing Labs</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541380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gridSpan="2">
                  <a:txBody>
                    <a:bodyPr/>
                    <a:lstStyle/>
                    <a:p>
                      <a:pPr algn="ctr"/>
                      <a:r>
                        <a:rPr lang="en-US" sz="1600" b="1" dirty="0">
                          <a:solidFill>
                            <a:schemeClr val="tx1"/>
                          </a:solidFill>
                          <a:effectLst/>
                          <a:latin typeface="Times New Roman" panose="02020603050405020304" pitchFamily="18" charset="0"/>
                          <a:cs typeface="Times New Roman" panose="02020603050405020304" pitchFamily="18" charset="0"/>
                        </a:rPr>
                        <a:t>2</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pPr algn="ctr"/>
                      <a:r>
                        <a:rPr lang="en-US" sz="1600" b="1" dirty="0">
                          <a:solidFill>
                            <a:schemeClr val="tx1"/>
                          </a:solidFill>
                          <a:effectLst/>
                          <a:latin typeface="Times New Roman" panose="02020603050405020304" pitchFamily="18" charset="0"/>
                          <a:cs typeface="Times New Roman" panose="02020603050405020304" pitchFamily="18" charset="0"/>
                        </a:rPr>
                        <a:t>20</a:t>
                      </a:r>
                      <a:endParaRPr lang="en-US" sz="1600" dirty="0">
                        <a:latin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10.00%</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8.00%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 $72,000.00 </a:t>
                      </a:r>
                      <a:endParaRPr lang="en-US" sz="1600" dirty="0">
                        <a:latin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 $7,200.00 </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extLst>
                  <a:ext uri="{0D108BD9-81ED-4DB2-BD59-A6C34878D82A}">
                    <a16:rowId xmlns:a16="http://schemas.microsoft.com/office/drawing/2014/main" val="1016650348"/>
                  </a:ext>
                </a:extLst>
              </a:tr>
              <a:tr h="553834">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Trucking</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484220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gridSpan="2">
                  <a:txBody>
                    <a:bodyPr/>
                    <a:lstStyle/>
                    <a:p>
                      <a:pPr algn="ctr"/>
                      <a:r>
                        <a:rPr lang="en-US" sz="1600" b="1" dirty="0">
                          <a:solidFill>
                            <a:schemeClr val="tx1"/>
                          </a:solidFill>
                          <a:effectLst/>
                          <a:latin typeface="Times New Roman" panose="02020603050405020304" pitchFamily="18" charset="0"/>
                          <a:cs typeface="Times New Roman" panose="02020603050405020304" pitchFamily="18" charset="0"/>
                        </a:rPr>
                        <a:t>7</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pPr algn="ctr"/>
                      <a:r>
                        <a:rPr lang="en-US" sz="1600" b="1" dirty="0">
                          <a:solidFill>
                            <a:schemeClr val="tx1"/>
                          </a:solidFill>
                          <a:effectLst/>
                          <a:latin typeface="Times New Roman" panose="02020603050405020304" pitchFamily="18" charset="0"/>
                          <a:cs typeface="Times New Roman" panose="02020603050405020304" pitchFamily="18" charset="0"/>
                        </a:rPr>
                        <a:t>93</a:t>
                      </a:r>
                      <a:endParaRPr lang="en-US" sz="1600" dirty="0">
                        <a:latin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7.53%</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9.00%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 $81,000.00 </a:t>
                      </a:r>
                      <a:endParaRPr lang="en-US" sz="1600" dirty="0">
                        <a:latin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 $6,099.30 </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extLst>
                  <a:ext uri="{0D108BD9-81ED-4DB2-BD59-A6C34878D82A}">
                    <a16:rowId xmlns:a16="http://schemas.microsoft.com/office/drawing/2014/main" val="3703847278"/>
                  </a:ext>
                </a:extLst>
              </a:tr>
              <a:tr h="553834">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Construction</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237310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gridSpan="2">
                  <a:txBody>
                    <a:bodyPr/>
                    <a:lstStyle/>
                    <a:p>
                      <a:pPr algn="ctr"/>
                      <a:r>
                        <a:rPr lang="en-US" sz="1600" b="1" dirty="0">
                          <a:solidFill>
                            <a:schemeClr val="tx1"/>
                          </a:solidFill>
                          <a:effectLst/>
                          <a:latin typeface="Times New Roman" panose="02020603050405020304" pitchFamily="18" charset="0"/>
                          <a:cs typeface="Times New Roman" panose="02020603050405020304" pitchFamily="18" charset="0"/>
                        </a:rPr>
                        <a:t>3</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pPr algn="ctr"/>
                      <a:r>
                        <a:rPr lang="en-US" sz="1600" b="1" dirty="0">
                          <a:solidFill>
                            <a:schemeClr val="tx1"/>
                          </a:solidFill>
                          <a:effectLst/>
                          <a:latin typeface="Times New Roman" panose="02020603050405020304" pitchFamily="18" charset="0"/>
                          <a:cs typeface="Times New Roman" panose="02020603050405020304" pitchFamily="18" charset="0"/>
                        </a:rPr>
                        <a:t>33</a:t>
                      </a:r>
                      <a:endParaRPr lang="en-US" sz="1600" dirty="0">
                        <a:latin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9.09%</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56.00%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 $504,000.00 </a:t>
                      </a:r>
                      <a:endParaRPr lang="en-US" sz="1600" dirty="0">
                        <a:latin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$45,813.60</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extLst>
                  <a:ext uri="{0D108BD9-81ED-4DB2-BD59-A6C34878D82A}">
                    <a16:rowId xmlns:a16="http://schemas.microsoft.com/office/drawing/2014/main" val="2775410584"/>
                  </a:ext>
                </a:extLst>
              </a:tr>
              <a:tr h="553834">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Total(s)</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a:txBody>
                    <a:bodyPr/>
                    <a:lstStyle/>
                    <a:p>
                      <a:pPr>
                        <a:lnSpc>
                          <a:spcPct val="115000"/>
                        </a:lnSpc>
                      </a:pPr>
                      <a:endParaRPr lang="en-US" sz="1600" b="1" dirty="0">
                        <a:solidFill>
                          <a:schemeClr val="tx1"/>
                        </a:solidFill>
                        <a:effectLst/>
                        <a:latin typeface="Times New Roman" panose="02020603050405020304" pitchFamily="18" charset="0"/>
                        <a:cs typeface="Times New Roman" panose="02020603050405020304" pitchFamily="18" charset="0"/>
                      </a:endParaRPr>
                    </a:p>
                  </a:txBody>
                  <a:tcPr marL="61449" marR="61449" marT="0" marB="0" anchor="b"/>
                </a:tc>
                <a:tc gridSpan="2">
                  <a:txBody>
                    <a:bodyPr/>
                    <a:lstStyle/>
                    <a:p>
                      <a:pPr algn="ctr"/>
                      <a:r>
                        <a:rPr lang="en-US" sz="1600" b="1" dirty="0">
                          <a:solidFill>
                            <a:schemeClr val="tx1"/>
                          </a:solidFill>
                          <a:effectLst/>
                          <a:latin typeface="Times New Roman" panose="02020603050405020304" pitchFamily="18" charset="0"/>
                          <a:cs typeface="Times New Roman" panose="02020603050405020304" pitchFamily="18" charset="0"/>
                        </a:rPr>
                        <a:t>36</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dirty="0"/>
                    </a:p>
                  </a:txBody>
                  <a:tcPr/>
                </a:tc>
                <a:tc>
                  <a:txBody>
                    <a:bodyPr/>
                    <a:lstStyle/>
                    <a:p>
                      <a:pPr algn="ctr"/>
                      <a:r>
                        <a:rPr lang="en-US" sz="1600" b="1" dirty="0">
                          <a:solidFill>
                            <a:schemeClr val="tx1"/>
                          </a:solidFill>
                          <a:effectLst/>
                          <a:latin typeface="Times New Roman" panose="02020603050405020304" pitchFamily="18" charset="0"/>
                          <a:cs typeface="Times New Roman" panose="02020603050405020304" pitchFamily="18" charset="0"/>
                        </a:rPr>
                        <a:t>399</a:t>
                      </a:r>
                      <a:endParaRPr lang="en-US" sz="1600" dirty="0">
                        <a:latin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9.03%</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100%</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 $900,000.00 </a:t>
                      </a:r>
                      <a:endParaRPr lang="en-US" sz="1600" dirty="0">
                        <a:latin typeface="Times New Roman" panose="02020603050405020304" pitchFamily="18" charset="0"/>
                        <a:cs typeface="Times New Roman" panose="02020603050405020304" pitchFamily="18" charset="0"/>
                      </a:endParaRPr>
                    </a:p>
                  </a:txBody>
                  <a:tcPr marL="61449" marR="61449" marT="0" marB="0" anchor="b"/>
                </a:tc>
                <a:tc gridSpan="2">
                  <a:txBody>
                    <a:bodyPr/>
                    <a:lstStyle/>
                    <a:p>
                      <a:r>
                        <a:rPr lang="en-US" sz="1600" b="1" dirty="0">
                          <a:solidFill>
                            <a:schemeClr val="tx1"/>
                          </a:solidFill>
                          <a:effectLst/>
                          <a:latin typeface="Times New Roman" panose="02020603050405020304" pitchFamily="18" charset="0"/>
                          <a:cs typeface="Times New Roman" panose="02020603050405020304" pitchFamily="18" charset="0"/>
                        </a:rPr>
                        <a:t>$83,655.90</a:t>
                      </a:r>
                      <a:endParaRPr lang="en-US" sz="1600" dirty="0">
                        <a:latin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extLst>
                  <a:ext uri="{0D108BD9-81ED-4DB2-BD59-A6C34878D82A}">
                    <a16:rowId xmlns:a16="http://schemas.microsoft.com/office/drawing/2014/main" val="973409707"/>
                  </a:ext>
                </a:extLst>
              </a:tr>
              <a:tr h="412502">
                <a:tc>
                  <a:txBody>
                    <a:bodyPr/>
                    <a:lstStyle/>
                    <a:p>
                      <a:pPr marL="0" marR="0">
                        <a:lnSpc>
                          <a:spcPct val="115000"/>
                        </a:lnSpc>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Airfield Pavement Preservation &amp; Terminal Rehab (Design)</a:t>
                      </a:r>
                      <a:endParaRPr lang="en-US" sz="1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gridSpan="2">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tc>
                <a:tc hMerge="1">
                  <a:txBody>
                    <a:bodyPr/>
                    <a:lstStyle/>
                    <a:p>
                      <a:pPr marL="0" marR="0">
                        <a:lnSpc>
                          <a:spcPct val="115000"/>
                        </a:lnSpc>
                        <a:spcBef>
                          <a:spcPts val="0"/>
                        </a:spcBef>
                        <a:spcAft>
                          <a:spcPts val="0"/>
                        </a:spcAft>
                      </a:pPr>
                      <a:endParaRPr lang="en-US" sz="1200" b="1">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1449" marR="61449" marT="0" marB="0"/>
                </a:tc>
                <a:tc>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gridSpan="2">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hMerge="1">
                  <a:txBody>
                    <a:bodyPr/>
                    <a:lstStyle/>
                    <a:p>
                      <a:endParaRPr lang="en-US"/>
                    </a:p>
                  </a:txBody>
                  <a:tcPr/>
                </a:tc>
                <a:tc>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a:txBody>
                    <a:bodyPr/>
                    <a:lstStyle/>
                    <a:p>
                      <a:pPr marL="0" marR="0">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a:txBody>
                    <a:bodyPr/>
                    <a:lstStyle/>
                    <a:p>
                      <a:pPr marL="0" marR="0" algn="r">
                        <a:lnSpc>
                          <a:spcPct val="115000"/>
                        </a:lnSpc>
                        <a:spcBef>
                          <a:spcPts val="0"/>
                        </a:spcBef>
                        <a:spcAft>
                          <a:spcPts val="0"/>
                        </a:spcAft>
                      </a:pPr>
                      <a:r>
                        <a:rPr lang="en-US" sz="1600" b="1" dirty="0">
                          <a:solidFill>
                            <a:schemeClr val="tx1"/>
                          </a:solidFill>
                          <a:effectLst/>
                          <a:latin typeface="Times New Roman" panose="02020603050405020304" pitchFamily="18" charset="0"/>
                          <a:cs typeface="Times New Roman" panose="02020603050405020304" pitchFamily="18" charset="0"/>
                        </a:rPr>
                        <a:t>9.29%</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9" marR="61449" marT="0" marB="0" anchor="b"/>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26385758"/>
                  </a:ext>
                </a:extLst>
              </a:tr>
            </a:tbl>
          </a:graphicData>
        </a:graphic>
      </p:graphicFrame>
    </p:spTree>
    <p:extLst>
      <p:ext uri="{BB962C8B-B14F-4D97-AF65-F5344CB8AC3E}">
        <p14:creationId xmlns:p14="http://schemas.microsoft.com/office/powerpoint/2010/main" val="27693721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5597</TotalTime>
  <Words>1783</Words>
  <Application>Microsoft Office PowerPoint</Application>
  <PresentationFormat>Letter Paper (8.5x11 in)</PresentationFormat>
  <Paragraphs>412</Paragraphs>
  <Slides>17</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Arial Black</vt:lpstr>
      <vt:lpstr>Calibri</vt:lpstr>
      <vt:lpstr>Cooper Black</vt:lpstr>
      <vt:lpstr>Franklin Gothic Book</vt:lpstr>
      <vt:lpstr>Perpetua</vt:lpstr>
      <vt:lpstr>Symbol</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KSoul</dc:creator>
  <cp:lastModifiedBy>Alfred D. Palmieri</cp:lastModifiedBy>
  <cp:revision>119</cp:revision>
  <cp:lastPrinted>2021-06-27T23:56:43Z</cp:lastPrinted>
  <dcterms:created xsi:type="dcterms:W3CDTF">2017-04-24T22:27:00Z</dcterms:created>
  <dcterms:modified xsi:type="dcterms:W3CDTF">2024-07-10T13:33:50Z</dcterms:modified>
</cp:coreProperties>
</file>